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7438206/" TargetMode="External"/><Relationship Id="rId3" Type="http://schemas.openxmlformats.org/officeDocument/2006/relationships/hyperlink" Target="https://www.ncbi.nlm.nih.gov/pubmed/?term=Al-Raeei%20M%5BAuthor%5D&amp;cauthor=true&amp;cauthor_uid=32844133"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ced07e00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ced07e00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11111"/>
                </a:solidFill>
                <a:highlight>
                  <a:srgbClr val="FFFFFF"/>
                </a:highlight>
                <a:latin typeface="Times New Roman"/>
                <a:ea typeface="Times New Roman"/>
                <a:cs typeface="Times New Roman"/>
                <a:sym typeface="Times New Roman"/>
              </a:rPr>
              <a:t>The purpose of the article from the New York Times about the Michigan COVID-19 cases is to inform their audience about the number of new cases reported, the total cases, the number of hospitalizations, and the death count in the state.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ced07e00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ced07e00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ced07e00d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ced07e00d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c8d542c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c8d542c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Exactly how contagious is COVID 19 and does it matter where in the world you are. We know that the </a:t>
            </a:r>
            <a:r>
              <a:rPr lang="en"/>
              <a:t>susceptible</a:t>
            </a:r>
            <a:r>
              <a:rPr lang="en"/>
              <a:t> population is a factor in calculating the basic reproductive number, so how do different populations </a:t>
            </a:r>
            <a:r>
              <a:rPr lang="en"/>
              <a:t>affect</a:t>
            </a:r>
            <a:r>
              <a:rPr lang="en"/>
              <a:t> the results.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ca065f7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ca065f7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Title: </a:t>
            </a:r>
            <a:r>
              <a:rPr lang="en" sz="1600">
                <a:solidFill>
                  <a:schemeClr val="dk1"/>
                </a:solidFill>
                <a:highlight>
                  <a:schemeClr val="lt1"/>
                </a:highlight>
                <a:latin typeface="Times New Roman"/>
                <a:ea typeface="Times New Roman"/>
                <a:cs typeface="Times New Roman"/>
                <a:sym typeface="Times New Roman"/>
              </a:rPr>
              <a:t>The basic reproduction number of the new coronavirus pandemic with mortality for India, the Syrian Arab Republic, the United States, Yemen, China, France, Nigeria and Russia with different rate of cases</a:t>
            </a:r>
            <a:endParaRPr sz="1600">
              <a:solidFill>
                <a:srgbClr val="11111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Webpage: National Center for Biotechnology Information (</a:t>
            </a:r>
            <a:r>
              <a:rPr lang="en" sz="1600" u="sng">
                <a:solidFill>
                  <a:srgbClr val="0097A7"/>
                </a:solidFill>
                <a:highlight>
                  <a:schemeClr val="lt1"/>
                </a:highlight>
                <a:latin typeface="Times New Roman"/>
                <a:ea typeface="Times New Roman"/>
                <a:cs typeface="Times New Roman"/>
                <a:sym typeface="Times New Roman"/>
                <a:hlinkClick r:id="rId2">
                  <a:extLst>
                    <a:ext uri="{A12FA001-AC4F-418D-AE19-62706E023703}">
                      <ahyp:hlinkClr val="tx"/>
                    </a:ext>
                  </a:extLst>
                </a:hlinkClick>
              </a:rPr>
              <a:t>https://www.ncbi.nlm.nih.gov/pmc/articles/PMC7438206/</a:t>
            </a:r>
            <a:r>
              <a:rPr lang="en" sz="1600">
                <a:solidFill>
                  <a:srgbClr val="111111"/>
                </a:solidFill>
                <a:highlight>
                  <a:schemeClr val="lt1"/>
                </a:highlight>
                <a:latin typeface="Times New Roman"/>
                <a:ea typeface="Times New Roman"/>
                <a:cs typeface="Times New Roman"/>
                <a:sym typeface="Times New Roman"/>
              </a:rPr>
              <a:t>)</a:t>
            </a:r>
            <a:endParaRPr sz="1600">
              <a:solidFill>
                <a:srgbClr val="11111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Author: </a:t>
            </a:r>
            <a:r>
              <a:rPr lang="en" sz="1600">
                <a:solidFill>
                  <a:schemeClr val="dk1"/>
                </a:solidFill>
                <a:highlight>
                  <a:schemeClr val="lt1"/>
                </a:highlight>
                <a:uFill>
                  <a:noFill/>
                </a:uFill>
                <a:latin typeface="Times New Roman"/>
                <a:ea typeface="Times New Roman"/>
                <a:cs typeface="Times New Roman"/>
                <a:sym typeface="Times New Roman"/>
                <a:hlinkClick r:id="rId3">
                  <a:extLst>
                    <a:ext uri="{A12FA001-AC4F-418D-AE19-62706E023703}">
                      <ahyp:hlinkClr val="tx"/>
                    </a:ext>
                  </a:extLst>
                </a:hlinkClick>
              </a:rPr>
              <a:t>Marwan Al-Raeei</a:t>
            </a:r>
            <a:endParaRPr sz="16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chemeClr val="lt1"/>
                </a:highlight>
                <a:latin typeface="Times New Roman"/>
                <a:ea typeface="Times New Roman"/>
                <a:cs typeface="Times New Roman"/>
                <a:sym typeface="Times New Roman"/>
              </a:rPr>
              <a:t>Credentials: Faculty of Sciences, Damascus University</a:t>
            </a:r>
            <a:endParaRPr sz="16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chemeClr val="lt1"/>
                </a:highlight>
                <a:latin typeface="Times New Roman"/>
                <a:ea typeface="Times New Roman"/>
                <a:cs typeface="Times New Roman"/>
                <a:sym typeface="Times New Roman"/>
              </a:rPr>
              <a:t>Research Fields: Chemistry, Physics, and Mathematics</a:t>
            </a:r>
            <a:endParaRPr sz="16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ca065f7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ca065f7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595959"/>
                </a:solidFill>
                <a:latin typeface="Times New Roman"/>
                <a:ea typeface="Times New Roman"/>
                <a:cs typeface="Times New Roman"/>
                <a:sym typeface="Times New Roman"/>
              </a:rPr>
              <a:t>Investigate the impact of culture and population density on Ro. Different cultures interact in different ways. Cultures where people spend more time near each other, or have a greater chance of interacting and having physical contact my increase the viruses ability to be trasfered.</a:t>
            </a:r>
            <a:endParaRPr sz="800">
              <a:solidFill>
                <a:srgbClr val="595959"/>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sz="800">
                <a:solidFill>
                  <a:srgbClr val="595959"/>
                </a:solidFill>
                <a:latin typeface="Times New Roman"/>
                <a:ea typeface="Times New Roman"/>
                <a:cs typeface="Times New Roman"/>
                <a:sym typeface="Times New Roman"/>
              </a:rPr>
              <a:t>This data is beneficial information for future epidemics because it quantifies the differences between cultures and how a viruses ability to spread compares.</a:t>
            </a:r>
            <a:endParaRPr sz="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ca065f7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ca065f7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Nigeria has the lowest basic reproductive number at 1.0011, while the syrian arab </a:t>
            </a:r>
            <a:r>
              <a:rPr lang="en"/>
              <a:t>republic</a:t>
            </a:r>
            <a:r>
              <a:rPr lang="en"/>
              <a:t> has the highest at 2.7936. This provides proof that different cultures produce different basic reproductive numbers. However, in every case the basic reproductive number is greater than 1, meaning it is an epidemic in all investigated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Ratio of rate of recovery over rate of mortality does not </a:t>
            </a:r>
            <a:r>
              <a:rPr lang="en"/>
              <a:t>necessarily</a:t>
            </a:r>
            <a:r>
              <a:rPr lang="en"/>
              <a:t> </a:t>
            </a:r>
            <a:r>
              <a:rPr lang="en"/>
              <a:t>correspond</a:t>
            </a:r>
            <a:r>
              <a:rPr lang="en"/>
              <a:t> to the basic </a:t>
            </a:r>
            <a:r>
              <a:rPr lang="en"/>
              <a:t>reproductive</a:t>
            </a:r>
            <a:r>
              <a:rPr lang="en"/>
              <a:t> number though. This study shows that Yemen has the worst ratio with 1.59 while Russia has the best at </a:t>
            </a:r>
            <a:r>
              <a:rPr lang="en"/>
              <a:t>greater</a:t>
            </a:r>
            <a:r>
              <a:rPr lang="en"/>
              <a:t> than 44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e0a8f9d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e0a8f9d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t>
            </a:r>
            <a:r>
              <a:rPr lang="en"/>
              <a:t>vaccines</a:t>
            </a:r>
            <a:r>
              <a:rPr lang="en"/>
              <a:t> start to become available, much of the public is worried that it is too late and that the virus will have mutated to work against the vaccine. Will the vacines that are comming out now be effective against these mutations?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0a8f9d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0a8f9d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Title: How COVID-19 mutates and how it affects vaccines </a:t>
            </a:r>
            <a:endParaRPr sz="1600">
              <a:solidFill>
                <a:srgbClr val="11111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Webpage: OSF Healthcare (https://www.osfhealthcare.org/blog/how-covid-19-mutates-and-how-it-affects-vaccines/)</a:t>
            </a:r>
            <a:endParaRPr sz="1600">
              <a:solidFill>
                <a:srgbClr val="11111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rgbClr val="111111"/>
                </a:solidFill>
                <a:highlight>
                  <a:schemeClr val="lt1"/>
                </a:highlight>
                <a:latin typeface="Times New Roman"/>
                <a:ea typeface="Times New Roman"/>
                <a:cs typeface="Times New Roman"/>
                <a:sym typeface="Times New Roman"/>
              </a:rPr>
              <a:t>Author: Dr. Douglas Kasper</a:t>
            </a:r>
            <a:endParaRPr sz="1600">
              <a:solidFill>
                <a:srgbClr val="11111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chemeClr val="lt1"/>
                </a:highlight>
                <a:latin typeface="Times New Roman"/>
                <a:ea typeface="Times New Roman"/>
                <a:cs typeface="Times New Roman"/>
                <a:sym typeface="Times New Roman"/>
              </a:rPr>
              <a:t>Credentials: </a:t>
            </a:r>
            <a:r>
              <a:rPr lang="en" sz="1600">
                <a:solidFill>
                  <a:srgbClr val="111111"/>
                </a:solidFill>
                <a:highlight>
                  <a:schemeClr val="lt1"/>
                </a:highlight>
                <a:latin typeface="Times New Roman"/>
                <a:ea typeface="Times New Roman"/>
                <a:cs typeface="Times New Roman"/>
                <a:sym typeface="Times New Roman"/>
              </a:rPr>
              <a:t>Head of infectious disease at University of Illinois College of Medicine </a:t>
            </a:r>
            <a:endParaRPr sz="16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600">
                <a:solidFill>
                  <a:schemeClr val="dk1"/>
                </a:solidFill>
                <a:highlight>
                  <a:schemeClr val="lt1"/>
                </a:highlight>
                <a:latin typeface="Times New Roman"/>
                <a:ea typeface="Times New Roman"/>
                <a:cs typeface="Times New Roman"/>
                <a:sym typeface="Times New Roman"/>
              </a:rPr>
              <a:t>Research Fields: Infectious Disease, Internal Medicine</a:t>
            </a:r>
            <a:endParaRPr sz="16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e0a8f9d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e0a8f9d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The </a:t>
            </a:r>
            <a:r>
              <a:rPr lang="en" sz="1000">
                <a:solidFill>
                  <a:schemeClr val="dk1"/>
                </a:solidFill>
              </a:rPr>
              <a:t>purpose</a:t>
            </a:r>
            <a:r>
              <a:rPr lang="en" sz="1000">
                <a:solidFill>
                  <a:schemeClr val="dk1"/>
                </a:solidFill>
              </a:rPr>
              <a:t> of this article is to d</a:t>
            </a:r>
            <a:r>
              <a:rPr lang="en" sz="1000">
                <a:solidFill>
                  <a:schemeClr val="dk1"/>
                </a:solidFill>
              </a:rPr>
              <a:t>etermine if research efforts should or are being made to develop vaccines that keep up with COVID mutations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Notify concerned citizens of the impact of a mutating COVID virus, the more well educated the public is the better prepared they are to make necessary decisions</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b61c34e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b61c34e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e0a8f9d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e0a8f9d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types of mutations, Drift and Shift. </a:t>
            </a:r>
            <a:r>
              <a:rPr lang="en" sz="1150">
                <a:solidFill>
                  <a:srgbClr val="111111"/>
                </a:solidFill>
                <a:highlight>
                  <a:srgbClr val="FFFFFF"/>
                </a:highlight>
                <a:latin typeface="Georgia"/>
                <a:ea typeface="Georgia"/>
                <a:cs typeface="Georgia"/>
                <a:sym typeface="Georgia"/>
              </a:rPr>
              <a:t>Drift mutations are slight changes to the protein structure but they should not be a problem because they are typically recognized by our immune system. While the shift mutations are a more drastic change to the structure of the virus the way the current </a:t>
            </a:r>
            <a:r>
              <a:rPr lang="en" sz="1150">
                <a:solidFill>
                  <a:srgbClr val="111111"/>
                </a:solidFill>
                <a:highlight>
                  <a:srgbClr val="FFFFFF"/>
                </a:highlight>
                <a:latin typeface="Georgia"/>
                <a:ea typeface="Georgia"/>
                <a:cs typeface="Georgia"/>
                <a:sym typeface="Georgia"/>
              </a:rPr>
              <a:t>vaccine</a:t>
            </a:r>
            <a:r>
              <a:rPr lang="en" sz="1150">
                <a:solidFill>
                  <a:srgbClr val="111111"/>
                </a:solidFill>
                <a:highlight>
                  <a:srgbClr val="FFFFFF"/>
                </a:highlight>
                <a:latin typeface="Georgia"/>
                <a:ea typeface="Georgia"/>
                <a:cs typeface="Georgia"/>
                <a:sym typeface="Georgia"/>
              </a:rPr>
              <a:t> has been set us is that any accomodation needed to be made will only require an adjustment to the mRNA code. This means that the alterations can be made swiftly and prevent any future breakouts of mutated COVID 19 viruses.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c8d542c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c8d542c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According to </a:t>
            </a:r>
            <a:r>
              <a:rPr lang="en">
                <a:solidFill>
                  <a:schemeClr val="dk1"/>
                </a:solidFill>
              </a:rPr>
              <a:t>Ogbuagu, herd immunity can start to take place with COVID-19 when we reach 75% of the population being vaccinated. This is based on factors such as the reproductive rate of COVID-19 and amount of population susceptible to the virus. It is noted that it is important to keep in mind that due to the limited availability of vaccines, more adults taking the vaccine would lead to faster progress. Estimates say that herd immunity should be possible starting in mid to late 2021.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c8d542ca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c8d542ca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This information was provided through Onyema Ogbuagu (on-yay-ma oog-bwag-u), an infectious disease expert at Yale Medicine who is also in charge of leading their COVID-19 clinical studies.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e2d420b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e2d420b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reason for Yale to publish this “The New COVID-19 Vaccine: Answers to All the Hard Questions” is to give some reason behind many frequently asked COVID-19 related questions that may hopefully get the reader to do further research.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e2d420bb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e2d420bb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information shows that herd immunity is ultimately not very far of a stretch anymore as we are a few months into 2021.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ca9b0e4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ca9b0e4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69% of the participants of a survey were willing to receive the COVID-19 vaccine. This survey included 2006 participants who are 18 years or older. Of these participants, it showed that people were much more likely to receive the vaccination if their healthcare provider recommends it. The study also shows that those who are politically moderate or liberal are more likely to get vaccinated or are more worried about a COVID-19 infection impacting them or a loved one. Those who were less likely to get the vaccine also reported that higher levels of "perceived potential vaccine harms". Keeping in mind that it is between 70-75% of the U.S. population that needs to get vaccinated, it is likely that as time goes on some people will be convinced by hearing positive things about the vaccine. In that case, reaching the goal of obtaining ~75% of the population vaccinated is not too far of a goal.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ca9b0e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ca9b0e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 shown are from a study performed by Paul Reiter, Michael Pennell, and Mira Katz of the College of Public Health at Ohio State University. The study in the article, “Acceptability of a COVID-19 Vaccine Among Adults in the United States: How Many People Would Get Vaccinated?” aims to provide analysis to experts that are trying to get the public to receive the vaccine when available to them.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e2d420bb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e2d420bb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purpose for this study is to find out what groups of people are more likely to receive the vaccine and which we should “target” more so that we can protect ourselves and others.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e2d420bb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e2d420bb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reach herd immunity quicker as long as select groups of people agree to receive the vaccination. Should people continually refuse, it just prolongs the current situation.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e2d420b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e2d420b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Autumn: From </a:t>
            </a:r>
            <a:r>
              <a:rPr lang="en" sz="1150">
                <a:solidFill>
                  <a:srgbClr val="111111"/>
                </a:solidFill>
                <a:highlight>
                  <a:srgbClr val="FFFFFF"/>
                </a:highlight>
              </a:rPr>
              <a:t>February-December 2020 t</a:t>
            </a:r>
            <a:r>
              <a:rPr lang="en"/>
              <a:t>here have been </a:t>
            </a:r>
            <a:r>
              <a:rPr lang="en" sz="1150">
                <a:solidFill>
                  <a:srgbClr val="111111"/>
                </a:solidFill>
                <a:highlight>
                  <a:srgbClr val="FFFFFF"/>
                </a:highlight>
              </a:rPr>
              <a:t>approximately 83.1 million estimated total infections across the United States. In Michigan, there have been a total of 620,186 cases since the pandemic has started. These are estimates which have given insight as to how many people this virus has infected, and not every single case has been able to be documented.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Colin: The goal of herd immunity is not very far out of reach, and with the expected success of the vaccine, hopefully more people will also be convinced in doing their part toward herd immunity.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Austin: Basic </a:t>
            </a:r>
            <a:r>
              <a:rPr lang="en"/>
              <a:t>reproductive</a:t>
            </a:r>
            <a:r>
              <a:rPr lang="en"/>
              <a:t> number can </a:t>
            </a:r>
            <a:r>
              <a:rPr lang="en"/>
              <a:t>vary</a:t>
            </a:r>
            <a:r>
              <a:rPr lang="en"/>
              <a:t> greatly depending on where you are, however Covid is an epidemic everywhere. Also, mutating Covid viruses should not cause an issue with the current vaccine.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ced07e00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ced07e00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 know that the virus has done enough damage to be labeled as a pandemic, but how many people have </a:t>
            </a:r>
            <a:r>
              <a:rPr lang="en">
                <a:latin typeface="Times New Roman"/>
                <a:ea typeface="Times New Roman"/>
                <a:cs typeface="Times New Roman"/>
                <a:sym typeface="Times New Roman"/>
              </a:rPr>
              <a:t>actually</a:t>
            </a:r>
            <a:r>
              <a:rPr lang="en">
                <a:latin typeface="Times New Roman"/>
                <a:ea typeface="Times New Roman"/>
                <a:cs typeface="Times New Roman"/>
                <a:sym typeface="Times New Roman"/>
              </a:rPr>
              <a:t> been infected by the COVID-19 virus in the U.S.?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e2d420bb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e2d420bb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ced07e0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ced07e0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This information was provided by the Center for Disease Control and Prevention, which is </a:t>
            </a:r>
            <a:r>
              <a:rPr lang="en" sz="1200">
                <a:solidFill>
                  <a:srgbClr val="111111"/>
                </a:solidFill>
                <a:highlight>
                  <a:srgbClr val="FFFFFF"/>
                </a:highlight>
                <a:latin typeface="Times New Roman"/>
                <a:ea typeface="Times New Roman"/>
                <a:cs typeface="Times New Roman"/>
                <a:sym typeface="Times New Roman"/>
              </a:rPr>
              <a:t>led by a team of physicians, scientists, and epidemiologists who aim to save lives and help protect people from health, safety, and security threats. This information in particular is to report the estimated COVID-19 burden in the United States. </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ced07e00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ced07e00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11111"/>
                </a:solidFill>
                <a:highlight>
                  <a:srgbClr val="FFFFFF"/>
                </a:highlight>
                <a:latin typeface="Times New Roman"/>
                <a:ea typeface="Times New Roman"/>
                <a:cs typeface="Times New Roman"/>
                <a:sym typeface="Times New Roman"/>
              </a:rPr>
              <a:t>The purpose is to better reflect the burden of COVID-19 in which the CDC aims to estimate the number of “infections, symptomatic illnesses, and hospitalizations using a statistical model to adjust for cases that national surveillance networks are unable to capture”.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ced07e00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ced07e00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The CDC estimates that from February-December 2020: 1 in 1.9 Covid-19 hospitalizations were reported. 1 in 4.2 Covid-19 symptomatic illnesses were reported. and 1 in 4.6 total Covid-19 infections were reported.</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These estimates suggest that during that period, there were approximately: 83.1 million estimated total infections. 70.4 million estimated symptomatic illnesses. </a:t>
            </a:r>
            <a:r>
              <a:rPr lang="en">
                <a:latin typeface="Times New Roman"/>
                <a:ea typeface="Times New Roman"/>
                <a:cs typeface="Times New Roman"/>
                <a:sym typeface="Times New Roman"/>
              </a:rPr>
              <a:t>a</a:t>
            </a:r>
            <a:r>
              <a:rPr lang="en">
                <a:latin typeface="Times New Roman"/>
                <a:ea typeface="Times New Roman"/>
                <a:cs typeface="Times New Roman"/>
                <a:sym typeface="Times New Roman"/>
              </a:rPr>
              <a:t>nd 4.1 million estimated hospitalizations.</a:t>
            </a:r>
            <a:endParaRPr>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In the early stages of the COVID-19 pandemic, as is generally the case with the emergence of a novel virus like SARS-CoV-2, data on testing, detection, and case reporting, which are necessary for estimating the true burden of a disease were lacking or not available.</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More specifically, in some heavily affected areas of the United States, the size of the COVID-19 outbreak quickly exceeded the capacity of health systems to complete detailed reporting on cases that included information like the age of the patient and whether or not they were hospitalized.</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This led to case reports sent to CDC that were missing vital patient information. CDC had to estimate the age and hospitalization status of patients with missing data based on cases with known information on age and hospitalization status.</a:t>
            </a:r>
            <a:endParaRPr sz="1150">
              <a:solidFill>
                <a:srgbClr val="11111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ced07e0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ced07e0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111111"/>
              </a:buClr>
              <a:buSzPts val="1100"/>
              <a:buFont typeface="Times New Roman"/>
              <a:buChar char="●"/>
            </a:pPr>
            <a:r>
              <a:rPr lang="en">
                <a:solidFill>
                  <a:srgbClr val="111111"/>
                </a:solidFill>
                <a:highlight>
                  <a:srgbClr val="FFFFFF"/>
                </a:highlight>
                <a:latin typeface="Times New Roman"/>
                <a:ea typeface="Times New Roman"/>
                <a:cs typeface="Times New Roman"/>
                <a:sym typeface="Times New Roman"/>
              </a:rPr>
              <a:t>These statistics are broken down even further, reporting the percentage of COVID-19 infections, symptomatic illness, and hospitalizations (by age group).</a:t>
            </a:r>
            <a:endParaRPr>
              <a:solidFill>
                <a:srgbClr val="111111"/>
              </a:solidFill>
              <a:highlight>
                <a:srgbClr val="FFFFFF"/>
              </a:highlight>
              <a:latin typeface="Times New Roman"/>
              <a:ea typeface="Times New Roman"/>
              <a:cs typeface="Times New Roman"/>
              <a:sym typeface="Times New Roman"/>
            </a:endParaRPr>
          </a:p>
          <a:p>
            <a:pPr indent="-298450" lvl="0" marL="457200" rtl="0" algn="l">
              <a:spcBef>
                <a:spcPts val="0"/>
              </a:spcBef>
              <a:spcAft>
                <a:spcPts val="0"/>
              </a:spcAft>
              <a:buClr>
                <a:srgbClr val="111111"/>
              </a:buClr>
              <a:buSzPts val="1100"/>
              <a:buFont typeface="Times New Roman"/>
              <a:buChar char="●"/>
            </a:pPr>
            <a:r>
              <a:rPr lang="en">
                <a:solidFill>
                  <a:srgbClr val="111111"/>
                </a:solidFill>
                <a:highlight>
                  <a:srgbClr val="FFFFFF"/>
                </a:highlight>
                <a:latin typeface="Times New Roman"/>
                <a:ea typeface="Times New Roman"/>
                <a:cs typeface="Times New Roman"/>
                <a:sym typeface="Times New Roman"/>
              </a:rPr>
              <a:t>As you can see here, the number of infections, symptomatic illnesses, and hospitalizations from 0-4 years was pretty low 4% 4% 1%. From  5-17 years, it raised to 18% 18% and 2%. The highest number of infections and symptomatic illnesses in a group was in the 18-49 years age group and resulted in 50% 51% and 26%. In the 50-64 years age group there was 17% 17% 25%. And finally in the 65 and older age group there were 11% 10% and a staggering 46%. </a:t>
            </a:r>
            <a:endParaRPr>
              <a:solidFill>
                <a:srgbClr val="111111"/>
              </a:solidFill>
              <a:highlight>
                <a:srgbClr val="FFFFFF"/>
              </a:highlight>
              <a:latin typeface="Times New Roman"/>
              <a:ea typeface="Times New Roman"/>
              <a:cs typeface="Times New Roman"/>
              <a:sym typeface="Times New Roman"/>
            </a:endParaRPr>
          </a:p>
          <a:p>
            <a:pPr indent="-298450" lvl="0" marL="457200" rtl="0" algn="l">
              <a:spcBef>
                <a:spcPts val="0"/>
              </a:spcBef>
              <a:spcAft>
                <a:spcPts val="0"/>
              </a:spcAft>
              <a:buClr>
                <a:srgbClr val="111111"/>
              </a:buClr>
              <a:buSzPts val="1100"/>
              <a:buFont typeface="Times New Roman"/>
              <a:buChar char="●"/>
            </a:pPr>
            <a:r>
              <a:rPr lang="en">
                <a:solidFill>
                  <a:srgbClr val="111111"/>
                </a:solidFill>
                <a:highlight>
                  <a:srgbClr val="FFFFFF"/>
                </a:highlight>
                <a:latin typeface="Times New Roman"/>
                <a:ea typeface="Times New Roman"/>
                <a:cs typeface="Times New Roman"/>
                <a:sym typeface="Times New Roman"/>
              </a:rPr>
              <a:t>There are many things that can be learned from these estimates, some include: That the estimation of unreported cases helps to quantify the impact and severity of the COVID-19 pandemic on the healthcare system and society, as well as the estimates can inform how to direct and allocate hospital resources and assist in planning for prevention and control measures. It should also be noted that these are estimates and are subject to several limitations. Some of these limitations were included in my previous post and are important to keep in mind.</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ced07e00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ced07e00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Now that we know the approximate number of cases in the U.S., how many cases of COVID-19 are there in Michigan comparatively?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ced07e00d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ced07e00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information was provided by The New York Times, which is an American daily newspaper with worldwide readership.</a:t>
            </a:r>
            <a:r>
              <a:rPr lang="en" sz="1200">
                <a:solidFill>
                  <a:srgbClr val="111111"/>
                </a:solidFill>
                <a:highlight>
                  <a:schemeClr val="lt1"/>
                </a:highlight>
                <a:latin typeface="Times New Roman"/>
                <a:ea typeface="Times New Roman"/>
                <a:cs typeface="Times New Roman"/>
                <a:sym typeface="Times New Roman"/>
              </a:rPr>
              <a:t> This information in particular is to report the Michigan coronavirus case count with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ncbi.nlm.nih.gov/pmc/articles/PMC7438206/" TargetMode="External"/><Relationship Id="rId4" Type="http://schemas.openxmlformats.org/officeDocument/2006/relationships/image" Target="../media/image10.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sciencedirect.com/science/article/pii/S0264410X20310847" TargetMode="Externa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ethos3.com/2018/05/give-great-pecha-kucha-talk/" TargetMode="External"/><Relationship Id="rId4" Type="http://schemas.openxmlformats.org/officeDocument/2006/relationships/hyperlink" Target="https://www.cdc.gov/coronavirus/2019-ncov/cases-updates/burden.html" TargetMode="External"/><Relationship Id="rId9" Type="http://schemas.openxmlformats.org/officeDocument/2006/relationships/hyperlink" Target="https://www.sciencedirect.com/science/article/pii/S0264410X20310847" TargetMode="External"/><Relationship Id="rId5" Type="http://schemas.openxmlformats.org/officeDocument/2006/relationships/hyperlink" Target="https://www.nytimes.com/interactive/2020/us/michigan-coronavirus-cases.html#map" TargetMode="External"/><Relationship Id="rId6" Type="http://schemas.openxmlformats.org/officeDocument/2006/relationships/hyperlink" Target="https://www.osfhealthcare.org/blog/how-covid-19-mutates-and-how-it-affects-vaccines/" TargetMode="External"/><Relationship Id="rId7" Type="http://schemas.openxmlformats.org/officeDocument/2006/relationships/hyperlink" Target="https://www.ncbi.nlm.nih.gov/pmc/articles/PMC7438206/" TargetMode="External"/><Relationship Id="rId8" Type="http://schemas.openxmlformats.org/officeDocument/2006/relationships/hyperlink" Target="https://www.yalemedicine.org/news/covid-19-vacci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latin typeface="Times New Roman"/>
                <a:ea typeface="Times New Roman"/>
                <a:cs typeface="Times New Roman"/>
                <a:sym typeface="Times New Roman"/>
              </a:rPr>
              <a:t>Viral Properties - Statistical and </a:t>
            </a:r>
            <a:r>
              <a:rPr lang="en" sz="4800">
                <a:latin typeface="Times New Roman"/>
                <a:ea typeface="Times New Roman"/>
                <a:cs typeface="Times New Roman"/>
                <a:sym typeface="Times New Roman"/>
              </a:rPr>
              <a:t>Epidemiological</a:t>
            </a:r>
            <a:r>
              <a:rPr lang="en" sz="4800">
                <a:latin typeface="Times New Roman"/>
                <a:ea typeface="Times New Roman"/>
                <a:cs typeface="Times New Roman"/>
                <a:sym typeface="Times New Roman"/>
              </a:rPr>
              <a:t> Information</a:t>
            </a:r>
            <a:endParaRPr sz="4800">
              <a:latin typeface="Times New Roman"/>
              <a:ea typeface="Times New Roman"/>
              <a:cs typeface="Times New Roman"/>
              <a:sym typeface="Times New Roman"/>
            </a:endParaRPr>
          </a:p>
        </p:txBody>
      </p:sp>
      <p:sp>
        <p:nvSpPr>
          <p:cNvPr id="55" name="Google Shape;55;p13"/>
          <p:cNvSpPr txBox="1"/>
          <p:nvPr>
            <p:ph idx="1" type="subTitle"/>
          </p:nvPr>
        </p:nvSpPr>
        <p:spPr>
          <a:xfrm>
            <a:off x="311700" y="31367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700">
                <a:solidFill>
                  <a:srgbClr val="000000"/>
                </a:solidFill>
                <a:latin typeface="Times New Roman"/>
                <a:ea typeface="Times New Roman"/>
                <a:cs typeface="Times New Roman"/>
                <a:sym typeface="Times New Roman"/>
              </a:rPr>
              <a:t>Autumn Dompke, Austin Flint, Colin Quinn</a:t>
            </a:r>
            <a:endParaRPr sz="270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15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pic>
        <p:nvPicPr>
          <p:cNvPr id="124" name="Google Shape;124;p22"/>
          <p:cNvPicPr preferRelativeResize="0"/>
          <p:nvPr/>
        </p:nvPicPr>
        <p:blipFill>
          <a:blip r:embed="rId3">
            <a:alphaModFix/>
          </a:blip>
          <a:stretch>
            <a:fillRect/>
          </a:stretch>
        </p:blipFill>
        <p:spPr>
          <a:xfrm>
            <a:off x="1089625" y="1220963"/>
            <a:ext cx="6964749" cy="348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327725"/>
            <a:ext cx="52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Main Findings and Conclusions:</a:t>
            </a:r>
            <a:endParaRPr sz="3020">
              <a:latin typeface="Times New Roman"/>
              <a:ea typeface="Times New Roman"/>
              <a:cs typeface="Times New Roman"/>
              <a:sym typeface="Times New Roman"/>
            </a:endParaRPr>
          </a:p>
        </p:txBody>
      </p:sp>
      <p:pic>
        <p:nvPicPr>
          <p:cNvPr id="130" name="Google Shape;130;p23"/>
          <p:cNvPicPr preferRelativeResize="0"/>
          <p:nvPr/>
        </p:nvPicPr>
        <p:blipFill>
          <a:blip r:embed="rId3">
            <a:alphaModFix/>
          </a:blip>
          <a:stretch>
            <a:fillRect/>
          </a:stretch>
        </p:blipFill>
        <p:spPr>
          <a:xfrm>
            <a:off x="152400" y="1435650"/>
            <a:ext cx="8839201" cy="27212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1463538" y="0"/>
            <a:ext cx="6216913" cy="5143501"/>
          </a:xfrm>
          <a:prstGeom prst="rect">
            <a:avLst/>
          </a:prstGeom>
          <a:noFill/>
          <a:ln>
            <a:noFill/>
          </a:ln>
        </p:spPr>
      </p:pic>
      <p:sp>
        <p:nvSpPr>
          <p:cNvPr id="136" name="Google Shape;136;p24"/>
          <p:cNvSpPr txBox="1"/>
          <p:nvPr/>
        </p:nvSpPr>
        <p:spPr>
          <a:xfrm>
            <a:off x="6587975" y="4743300"/>
            <a:ext cx="24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*Number of cases p</a:t>
            </a:r>
            <a:r>
              <a:rPr lang="en">
                <a:latin typeface="Times New Roman"/>
                <a:ea typeface="Times New Roman"/>
                <a:cs typeface="Times New Roman"/>
                <a:sym typeface="Times New Roman"/>
              </a:rPr>
              <a:t>er capita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0909"/>
              <a:buFont typeface="Arial"/>
              <a:buNone/>
            </a:pPr>
            <a:r>
              <a:rPr lang="en" sz="2688">
                <a:latin typeface="Times New Roman"/>
                <a:ea typeface="Times New Roman"/>
                <a:cs typeface="Times New Roman"/>
                <a:sym typeface="Times New Roman"/>
              </a:rPr>
              <a:t>What is the basic reproductive number for Covid-19?</a:t>
            </a:r>
            <a:endParaRPr sz="3688"/>
          </a:p>
        </p:txBody>
      </p:sp>
      <p:pic>
        <p:nvPicPr>
          <p:cNvPr id="142" name="Google Shape;142;p25"/>
          <p:cNvPicPr preferRelativeResize="0"/>
          <p:nvPr/>
        </p:nvPicPr>
        <p:blipFill>
          <a:blip r:embed="rId3">
            <a:alphaModFix/>
          </a:blip>
          <a:stretch>
            <a:fillRect/>
          </a:stretch>
        </p:blipFill>
        <p:spPr>
          <a:xfrm>
            <a:off x="591950" y="1527521"/>
            <a:ext cx="850700" cy="2468350"/>
          </a:xfrm>
          <a:prstGeom prst="rect">
            <a:avLst/>
          </a:prstGeom>
          <a:noFill/>
          <a:ln>
            <a:noFill/>
          </a:ln>
        </p:spPr>
      </p:pic>
      <p:sp>
        <p:nvSpPr>
          <p:cNvPr id="143" name="Google Shape;143;p25"/>
          <p:cNvSpPr/>
          <p:nvPr/>
        </p:nvSpPr>
        <p:spPr>
          <a:xfrm>
            <a:off x="1664450" y="2354300"/>
            <a:ext cx="1026900" cy="647100"/>
          </a:xfrm>
          <a:prstGeom prst="rightArrow">
            <a:avLst>
              <a:gd fmla="val 50000" name="adj1"/>
              <a:gd fmla="val 50000" name="adj2"/>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txBox="1"/>
          <p:nvPr/>
        </p:nvSpPr>
        <p:spPr>
          <a:xfrm>
            <a:off x="2844750" y="1740600"/>
            <a:ext cx="1864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solidFill>
                  <a:schemeClr val="accent1"/>
                </a:solidFill>
              </a:rPr>
              <a:t>Ro</a:t>
            </a:r>
            <a:endParaRPr sz="9600">
              <a:solidFill>
                <a:schemeClr val="accent1"/>
              </a:solidFill>
            </a:endParaRPr>
          </a:p>
        </p:txBody>
      </p:sp>
      <p:sp>
        <p:nvSpPr>
          <p:cNvPr id="145" name="Google Shape;145;p25"/>
          <p:cNvSpPr/>
          <p:nvPr/>
        </p:nvSpPr>
        <p:spPr>
          <a:xfrm>
            <a:off x="4829100" y="2278325"/>
            <a:ext cx="1026900" cy="647100"/>
          </a:xfrm>
          <a:prstGeom prst="rightArrow">
            <a:avLst>
              <a:gd fmla="val 50000" name="adj1"/>
              <a:gd fmla="val 50000" name="adj2"/>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5"/>
          <p:cNvPicPr preferRelativeResize="0"/>
          <p:nvPr/>
        </p:nvPicPr>
        <p:blipFill rotWithShape="1">
          <a:blip r:embed="rId4">
            <a:alphaModFix/>
          </a:blip>
          <a:srcRect b="3372" l="0" r="0" t="0"/>
          <a:stretch/>
        </p:blipFill>
        <p:spPr>
          <a:xfrm>
            <a:off x="6008400" y="1170125"/>
            <a:ext cx="2652325" cy="331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Information:</a:t>
            </a:r>
            <a:endParaRPr sz="3020">
              <a:latin typeface="Times New Roman"/>
              <a:ea typeface="Times New Roman"/>
              <a:cs typeface="Times New Roman"/>
              <a:sym typeface="Times New Roman"/>
            </a:endParaRPr>
          </a:p>
        </p:txBody>
      </p:sp>
      <p:sp>
        <p:nvSpPr>
          <p:cNvPr id="152" name="Google Shape;152;p26"/>
          <p:cNvSpPr txBox="1"/>
          <p:nvPr>
            <p:ph idx="1" type="body"/>
          </p:nvPr>
        </p:nvSpPr>
        <p:spPr>
          <a:xfrm>
            <a:off x="311700" y="3650500"/>
            <a:ext cx="8520600" cy="918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solidFill>
                  <a:schemeClr val="dk1"/>
                </a:solidFill>
                <a:highlight>
                  <a:srgbClr val="FFFFFF"/>
                </a:highlight>
                <a:latin typeface="Times New Roman"/>
                <a:ea typeface="Times New Roman"/>
                <a:cs typeface="Times New Roman"/>
                <a:sym typeface="Times New Roman"/>
              </a:rPr>
              <a:t>The basic reproduction number of the new coronavirus pandemic with mortality for India, the Syrian Arab Republic, the United States, Yemen, China, France, Nigeria and Russia with different rate of cases</a:t>
            </a:r>
            <a:endParaRPr sz="7200">
              <a:solidFill>
                <a:srgbClr val="11111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7200">
                <a:solidFill>
                  <a:srgbClr val="111111"/>
                </a:solidFill>
                <a:highlight>
                  <a:srgbClr val="FFFFFF"/>
                </a:highlight>
                <a:latin typeface="Times New Roman"/>
                <a:ea typeface="Times New Roman"/>
                <a:cs typeface="Times New Roman"/>
                <a:sym typeface="Times New Roman"/>
              </a:rPr>
              <a:t>(</a:t>
            </a:r>
            <a:r>
              <a:rPr lang="en" sz="7200" u="sng">
                <a:solidFill>
                  <a:schemeClr val="hlink"/>
                </a:solidFill>
                <a:highlight>
                  <a:srgbClr val="FFFFFF"/>
                </a:highlight>
                <a:latin typeface="Times New Roman"/>
                <a:ea typeface="Times New Roman"/>
                <a:cs typeface="Times New Roman"/>
                <a:sym typeface="Times New Roman"/>
                <a:hlinkClick r:id="rId3"/>
              </a:rPr>
              <a:t>https://www.ncbi.nlm.nih.gov/pmc/articles/PMC7438206/</a:t>
            </a:r>
            <a:r>
              <a:rPr lang="en" sz="7200">
                <a:solidFill>
                  <a:srgbClr val="111111"/>
                </a:solidFill>
                <a:highlight>
                  <a:srgbClr val="FFFFFF"/>
                </a:highlight>
                <a:latin typeface="Times New Roman"/>
                <a:ea typeface="Times New Roman"/>
                <a:cs typeface="Times New Roman"/>
                <a:sym typeface="Times New Roman"/>
              </a:rPr>
              <a:t>)</a:t>
            </a:r>
            <a:endParaRPr sz="7200">
              <a:solidFill>
                <a:srgbClr val="111111"/>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600">
              <a:solidFill>
                <a:schemeClr val="dk1"/>
              </a:solidFill>
              <a:highlight>
                <a:srgbClr val="FFFFFF"/>
              </a:highlight>
              <a:latin typeface="Times New Roman"/>
              <a:ea typeface="Times New Roman"/>
              <a:cs typeface="Times New Roman"/>
              <a:sym typeface="Times New Roman"/>
            </a:endParaRPr>
          </a:p>
        </p:txBody>
      </p:sp>
      <p:pic>
        <p:nvPicPr>
          <p:cNvPr id="153" name="Google Shape;153;p26"/>
          <p:cNvPicPr preferRelativeResize="0"/>
          <p:nvPr/>
        </p:nvPicPr>
        <p:blipFill>
          <a:blip r:embed="rId4">
            <a:alphaModFix/>
          </a:blip>
          <a:stretch>
            <a:fillRect/>
          </a:stretch>
        </p:blipFill>
        <p:spPr>
          <a:xfrm>
            <a:off x="713350" y="1213025"/>
            <a:ext cx="3502900" cy="1968175"/>
          </a:xfrm>
          <a:prstGeom prst="rect">
            <a:avLst/>
          </a:prstGeom>
          <a:noFill/>
          <a:ln>
            <a:noFill/>
          </a:ln>
        </p:spPr>
      </p:pic>
      <p:pic>
        <p:nvPicPr>
          <p:cNvPr id="154" name="Google Shape;154;p26"/>
          <p:cNvPicPr preferRelativeResize="0"/>
          <p:nvPr/>
        </p:nvPicPr>
        <p:blipFill>
          <a:blip r:embed="rId5">
            <a:alphaModFix/>
          </a:blip>
          <a:stretch>
            <a:fillRect/>
          </a:stretch>
        </p:blipFill>
        <p:spPr>
          <a:xfrm>
            <a:off x="4830900" y="1112679"/>
            <a:ext cx="3416887" cy="216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pic>
        <p:nvPicPr>
          <p:cNvPr id="160" name="Google Shape;160;p27"/>
          <p:cNvPicPr preferRelativeResize="0"/>
          <p:nvPr/>
        </p:nvPicPr>
        <p:blipFill>
          <a:blip r:embed="rId3">
            <a:alphaModFix/>
          </a:blip>
          <a:stretch>
            <a:fillRect/>
          </a:stretch>
        </p:blipFill>
        <p:spPr>
          <a:xfrm>
            <a:off x="779300" y="1017725"/>
            <a:ext cx="2902805" cy="2914199"/>
          </a:xfrm>
          <a:prstGeom prst="rect">
            <a:avLst/>
          </a:prstGeom>
          <a:noFill/>
          <a:ln>
            <a:noFill/>
          </a:ln>
        </p:spPr>
      </p:pic>
      <p:pic>
        <p:nvPicPr>
          <p:cNvPr id="161" name="Google Shape;161;p27"/>
          <p:cNvPicPr preferRelativeResize="0"/>
          <p:nvPr/>
        </p:nvPicPr>
        <p:blipFill>
          <a:blip r:embed="rId4">
            <a:alphaModFix/>
          </a:blip>
          <a:stretch>
            <a:fillRect/>
          </a:stretch>
        </p:blipFill>
        <p:spPr>
          <a:xfrm>
            <a:off x="4347251" y="1313138"/>
            <a:ext cx="4796750" cy="2202738"/>
          </a:xfrm>
          <a:prstGeom prst="rect">
            <a:avLst/>
          </a:prstGeom>
          <a:noFill/>
          <a:ln>
            <a:noFill/>
          </a:ln>
        </p:spPr>
      </p:pic>
      <p:sp>
        <p:nvSpPr>
          <p:cNvPr id="162" name="Google Shape;162;p27"/>
          <p:cNvSpPr txBox="1"/>
          <p:nvPr/>
        </p:nvSpPr>
        <p:spPr>
          <a:xfrm>
            <a:off x="4131900" y="2210025"/>
            <a:ext cx="44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2F4A8B"/>
                </a:solidFill>
              </a:rPr>
              <a:t>+</a:t>
            </a:r>
            <a:endParaRPr sz="3000">
              <a:solidFill>
                <a:srgbClr val="2F4A8B"/>
              </a:solidFill>
            </a:endParaRPr>
          </a:p>
        </p:txBody>
      </p:sp>
      <p:sp>
        <p:nvSpPr>
          <p:cNvPr id="163" name="Google Shape;163;p27"/>
          <p:cNvSpPr txBox="1"/>
          <p:nvPr/>
        </p:nvSpPr>
        <p:spPr>
          <a:xfrm>
            <a:off x="4153500" y="4332275"/>
            <a:ext cx="83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2F4A8B"/>
                </a:solidFill>
              </a:rPr>
              <a:t>Ro</a:t>
            </a:r>
            <a:endParaRPr sz="3000">
              <a:solidFill>
                <a:srgbClr val="2F4A8B"/>
              </a:solidFill>
            </a:endParaRPr>
          </a:p>
        </p:txBody>
      </p:sp>
      <p:sp>
        <p:nvSpPr>
          <p:cNvPr id="164" name="Google Shape;164;p27"/>
          <p:cNvSpPr/>
          <p:nvPr/>
        </p:nvSpPr>
        <p:spPr>
          <a:xfrm rot="3050725">
            <a:off x="3549030" y="3993518"/>
            <a:ext cx="672775" cy="396851"/>
          </a:xfrm>
          <a:prstGeom prst="rightArrow">
            <a:avLst>
              <a:gd fmla="val 50000" name="adj1"/>
              <a:gd fmla="val 50000" name="adj2"/>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rot="8393048">
            <a:off x="4829953" y="3914775"/>
            <a:ext cx="971699" cy="396868"/>
          </a:xfrm>
          <a:prstGeom prst="rightArrow">
            <a:avLst>
              <a:gd fmla="val 50000" name="adj1"/>
              <a:gd fmla="val 50000" name="adj2"/>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Main Findings and </a:t>
            </a:r>
            <a:r>
              <a:rPr lang="en" sz="3020">
                <a:latin typeface="Times New Roman"/>
                <a:ea typeface="Times New Roman"/>
                <a:cs typeface="Times New Roman"/>
                <a:sym typeface="Times New Roman"/>
              </a:rPr>
              <a:t>Conclusions:</a:t>
            </a:r>
            <a:endParaRPr sz="3020">
              <a:latin typeface="Times New Roman"/>
              <a:ea typeface="Times New Roman"/>
              <a:cs typeface="Times New Roman"/>
              <a:sym typeface="Times New Roman"/>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u="sng">
                <a:solidFill>
                  <a:schemeClr val="dk1"/>
                </a:solidFill>
              </a:rPr>
              <a:t>Basic Reproductive Number</a:t>
            </a:r>
            <a:endParaRPr b="1" u="sng">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Low: 1.0011 (Nigeria)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High: 2.7936 (The Syrian Arab Republic)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u="sng">
                <a:solidFill>
                  <a:schemeClr val="dk1"/>
                </a:solidFill>
                <a:highlight>
                  <a:srgbClr val="FFFFFF"/>
                </a:highlight>
                <a:latin typeface="Times New Roman"/>
                <a:ea typeface="Times New Roman"/>
                <a:cs typeface="Times New Roman"/>
                <a:sym typeface="Times New Roman"/>
              </a:rPr>
              <a:t>Rate of Recovery and  Rate of Mortality Ratio</a:t>
            </a:r>
            <a:endParaRPr b="1" u="sng">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Low:1.5905 (Yemen)</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High: 44.0805 (Russia)</a:t>
            </a:r>
            <a:endParaRPr/>
          </a:p>
        </p:txBody>
      </p:sp>
      <p:pic>
        <p:nvPicPr>
          <p:cNvPr id="172" name="Google Shape;172;p28"/>
          <p:cNvPicPr preferRelativeResize="0"/>
          <p:nvPr/>
        </p:nvPicPr>
        <p:blipFill>
          <a:blip r:embed="rId3">
            <a:alphaModFix/>
          </a:blip>
          <a:stretch>
            <a:fillRect/>
          </a:stretch>
        </p:blipFill>
        <p:spPr>
          <a:xfrm>
            <a:off x="5523675" y="270900"/>
            <a:ext cx="3238500" cy="2914650"/>
          </a:xfrm>
          <a:prstGeom prst="rect">
            <a:avLst/>
          </a:prstGeom>
          <a:noFill/>
          <a:ln>
            <a:noFill/>
          </a:ln>
        </p:spPr>
      </p:pic>
      <p:pic>
        <p:nvPicPr>
          <p:cNvPr id="173" name="Google Shape;173;p28"/>
          <p:cNvPicPr preferRelativeResize="0"/>
          <p:nvPr/>
        </p:nvPicPr>
        <p:blipFill rotWithShape="1">
          <a:blip r:embed="rId4">
            <a:alphaModFix/>
          </a:blip>
          <a:srcRect b="0" l="6351" r="49725" t="0"/>
          <a:stretch/>
        </p:blipFill>
        <p:spPr>
          <a:xfrm>
            <a:off x="2606825" y="1512775"/>
            <a:ext cx="327825" cy="319875"/>
          </a:xfrm>
          <a:prstGeom prst="rect">
            <a:avLst/>
          </a:prstGeom>
          <a:noFill/>
          <a:ln>
            <a:noFill/>
          </a:ln>
        </p:spPr>
      </p:pic>
      <p:pic>
        <p:nvPicPr>
          <p:cNvPr id="174" name="Google Shape;174;p28"/>
          <p:cNvPicPr preferRelativeResize="0"/>
          <p:nvPr/>
        </p:nvPicPr>
        <p:blipFill rotWithShape="1">
          <a:blip r:embed="rId4">
            <a:alphaModFix/>
          </a:blip>
          <a:srcRect b="0" l="6351" r="49725" t="0"/>
          <a:stretch/>
        </p:blipFill>
        <p:spPr>
          <a:xfrm>
            <a:off x="2534450" y="2918650"/>
            <a:ext cx="327825" cy="319875"/>
          </a:xfrm>
          <a:prstGeom prst="rect">
            <a:avLst/>
          </a:prstGeom>
          <a:noFill/>
          <a:ln>
            <a:noFill/>
          </a:ln>
        </p:spPr>
      </p:pic>
      <p:pic>
        <p:nvPicPr>
          <p:cNvPr id="175" name="Google Shape;175;p28"/>
          <p:cNvPicPr preferRelativeResize="0"/>
          <p:nvPr/>
        </p:nvPicPr>
        <p:blipFill rotWithShape="1">
          <a:blip r:embed="rId4">
            <a:alphaModFix/>
          </a:blip>
          <a:srcRect b="0" l="51219" r="0" t="0"/>
          <a:stretch/>
        </p:blipFill>
        <p:spPr>
          <a:xfrm>
            <a:off x="4508600" y="1782975"/>
            <a:ext cx="364075" cy="319875"/>
          </a:xfrm>
          <a:prstGeom prst="rect">
            <a:avLst/>
          </a:prstGeom>
          <a:noFill/>
          <a:ln>
            <a:noFill/>
          </a:ln>
        </p:spPr>
      </p:pic>
      <p:pic>
        <p:nvPicPr>
          <p:cNvPr id="176" name="Google Shape;176;p28"/>
          <p:cNvPicPr preferRelativeResize="0"/>
          <p:nvPr/>
        </p:nvPicPr>
        <p:blipFill rotWithShape="1">
          <a:blip r:embed="rId4">
            <a:alphaModFix/>
          </a:blip>
          <a:srcRect b="0" l="51219" r="0" t="0"/>
          <a:stretch/>
        </p:blipFill>
        <p:spPr>
          <a:xfrm>
            <a:off x="2352925" y="2598775"/>
            <a:ext cx="364075" cy="319875"/>
          </a:xfrm>
          <a:prstGeom prst="rect">
            <a:avLst/>
          </a:prstGeom>
          <a:noFill/>
          <a:ln>
            <a:noFill/>
          </a:ln>
        </p:spPr>
      </p:pic>
      <p:pic>
        <p:nvPicPr>
          <p:cNvPr id="177" name="Google Shape;177;p28"/>
          <p:cNvPicPr preferRelativeResize="0"/>
          <p:nvPr/>
        </p:nvPicPr>
        <p:blipFill rotWithShape="1">
          <a:blip r:embed="rId5">
            <a:alphaModFix/>
          </a:blip>
          <a:srcRect b="6916" l="0" r="0" t="0"/>
          <a:stretch/>
        </p:blipFill>
        <p:spPr>
          <a:xfrm>
            <a:off x="2606825" y="3290399"/>
            <a:ext cx="3524250" cy="18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rot="4457464">
            <a:off x="5445149" y="806724"/>
            <a:ext cx="798150" cy="787901"/>
          </a:xfrm>
          <a:prstGeom prst="rect">
            <a:avLst/>
          </a:prstGeom>
          <a:noFill/>
          <a:ln>
            <a:noFill/>
          </a:ln>
        </p:spPr>
      </p:pic>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400">
                <a:solidFill>
                  <a:srgbClr val="111111"/>
                </a:solidFill>
                <a:highlight>
                  <a:srgbClr val="FFFFFF"/>
                </a:highlight>
                <a:latin typeface="Times New Roman"/>
                <a:ea typeface="Times New Roman"/>
                <a:cs typeface="Times New Roman"/>
                <a:sym typeface="Times New Roman"/>
              </a:rPr>
              <a:t>Will new vaccines need to be made to fit COVID mutations similar to the flu shot?</a:t>
            </a:r>
            <a:endParaRPr sz="2400">
              <a:latin typeface="Times New Roman"/>
              <a:ea typeface="Times New Roman"/>
              <a:cs typeface="Times New Roman"/>
              <a:sym typeface="Times New Roman"/>
            </a:endParaRPr>
          </a:p>
        </p:txBody>
      </p:sp>
      <p:pic>
        <p:nvPicPr>
          <p:cNvPr id="184" name="Google Shape;184;p29"/>
          <p:cNvPicPr preferRelativeResize="0"/>
          <p:nvPr/>
        </p:nvPicPr>
        <p:blipFill rotWithShape="1">
          <a:blip r:embed="rId4">
            <a:alphaModFix/>
          </a:blip>
          <a:srcRect b="0" l="29548" r="27535" t="0"/>
          <a:stretch/>
        </p:blipFill>
        <p:spPr>
          <a:xfrm>
            <a:off x="3344600" y="1691500"/>
            <a:ext cx="2585999" cy="3299600"/>
          </a:xfrm>
          <a:prstGeom prst="rect">
            <a:avLst/>
          </a:prstGeom>
          <a:noFill/>
          <a:ln>
            <a:noFill/>
          </a:ln>
        </p:spPr>
      </p:pic>
      <p:pic>
        <p:nvPicPr>
          <p:cNvPr id="185" name="Google Shape;185;p29"/>
          <p:cNvPicPr preferRelativeResize="0"/>
          <p:nvPr/>
        </p:nvPicPr>
        <p:blipFill>
          <a:blip r:embed="rId3">
            <a:alphaModFix/>
          </a:blip>
          <a:stretch>
            <a:fillRect/>
          </a:stretch>
        </p:blipFill>
        <p:spPr>
          <a:xfrm>
            <a:off x="6331500" y="3849000"/>
            <a:ext cx="798150" cy="787900"/>
          </a:xfrm>
          <a:prstGeom prst="rect">
            <a:avLst/>
          </a:prstGeom>
          <a:noFill/>
          <a:ln>
            <a:noFill/>
          </a:ln>
        </p:spPr>
      </p:pic>
      <p:pic>
        <p:nvPicPr>
          <p:cNvPr id="186" name="Google Shape;186;p29"/>
          <p:cNvPicPr preferRelativeResize="0"/>
          <p:nvPr/>
        </p:nvPicPr>
        <p:blipFill>
          <a:blip r:embed="rId3">
            <a:alphaModFix/>
          </a:blip>
          <a:stretch>
            <a:fillRect/>
          </a:stretch>
        </p:blipFill>
        <p:spPr>
          <a:xfrm rot="-5765958">
            <a:off x="6699650" y="2177800"/>
            <a:ext cx="798150" cy="787900"/>
          </a:xfrm>
          <a:prstGeom prst="rect">
            <a:avLst/>
          </a:prstGeom>
          <a:noFill/>
          <a:ln>
            <a:noFill/>
          </a:ln>
        </p:spPr>
      </p:pic>
      <p:pic>
        <p:nvPicPr>
          <p:cNvPr id="187" name="Google Shape;187;p29"/>
          <p:cNvPicPr preferRelativeResize="0"/>
          <p:nvPr/>
        </p:nvPicPr>
        <p:blipFill>
          <a:blip r:embed="rId3">
            <a:alphaModFix/>
          </a:blip>
          <a:stretch>
            <a:fillRect/>
          </a:stretch>
        </p:blipFill>
        <p:spPr>
          <a:xfrm rot="-4203631">
            <a:off x="2488175" y="955000"/>
            <a:ext cx="798150" cy="787900"/>
          </a:xfrm>
          <a:prstGeom prst="rect">
            <a:avLst/>
          </a:prstGeom>
          <a:noFill/>
          <a:ln>
            <a:noFill/>
          </a:ln>
        </p:spPr>
      </p:pic>
      <p:pic>
        <p:nvPicPr>
          <p:cNvPr id="188" name="Google Shape;188;p29"/>
          <p:cNvPicPr preferRelativeResize="0"/>
          <p:nvPr/>
        </p:nvPicPr>
        <p:blipFill>
          <a:blip r:embed="rId3">
            <a:alphaModFix/>
          </a:blip>
          <a:stretch>
            <a:fillRect/>
          </a:stretch>
        </p:blipFill>
        <p:spPr>
          <a:xfrm rot="-9620232">
            <a:off x="1703174" y="2470925"/>
            <a:ext cx="798150" cy="787899"/>
          </a:xfrm>
          <a:prstGeom prst="rect">
            <a:avLst/>
          </a:prstGeom>
          <a:noFill/>
          <a:ln>
            <a:noFill/>
          </a:ln>
        </p:spPr>
      </p:pic>
      <p:pic>
        <p:nvPicPr>
          <p:cNvPr id="189" name="Google Shape;189;p29"/>
          <p:cNvPicPr preferRelativeResize="0"/>
          <p:nvPr/>
        </p:nvPicPr>
        <p:blipFill>
          <a:blip r:embed="rId3">
            <a:alphaModFix/>
          </a:blip>
          <a:stretch>
            <a:fillRect/>
          </a:stretch>
        </p:blipFill>
        <p:spPr>
          <a:xfrm rot="-5897463">
            <a:off x="2097250" y="3929074"/>
            <a:ext cx="798150" cy="787900"/>
          </a:xfrm>
          <a:prstGeom prst="rect">
            <a:avLst/>
          </a:prstGeom>
          <a:noFill/>
          <a:ln>
            <a:noFill/>
          </a:ln>
        </p:spPr>
      </p:pic>
      <p:pic>
        <p:nvPicPr>
          <p:cNvPr id="190" name="Google Shape;190;p29"/>
          <p:cNvPicPr preferRelativeResize="0"/>
          <p:nvPr/>
        </p:nvPicPr>
        <p:blipFill>
          <a:blip r:embed="rId5">
            <a:alphaModFix/>
          </a:blip>
          <a:stretch>
            <a:fillRect/>
          </a:stretch>
        </p:blipFill>
        <p:spPr>
          <a:xfrm rot="-1970160">
            <a:off x="6425575" y="2989261"/>
            <a:ext cx="704076" cy="704076"/>
          </a:xfrm>
          <a:prstGeom prst="rect">
            <a:avLst/>
          </a:prstGeom>
          <a:noFill/>
          <a:ln>
            <a:noFill/>
          </a:ln>
        </p:spPr>
      </p:pic>
      <p:pic>
        <p:nvPicPr>
          <p:cNvPr id="191" name="Google Shape;191;p29"/>
          <p:cNvPicPr preferRelativeResize="0"/>
          <p:nvPr/>
        </p:nvPicPr>
        <p:blipFill>
          <a:blip r:embed="rId5">
            <a:alphaModFix/>
          </a:blip>
          <a:stretch>
            <a:fillRect/>
          </a:stretch>
        </p:blipFill>
        <p:spPr>
          <a:xfrm rot="2464969">
            <a:off x="6206875" y="1476061"/>
            <a:ext cx="704076" cy="704076"/>
          </a:xfrm>
          <a:prstGeom prst="rect">
            <a:avLst/>
          </a:prstGeom>
          <a:noFill/>
          <a:ln>
            <a:noFill/>
          </a:ln>
        </p:spPr>
      </p:pic>
      <p:pic>
        <p:nvPicPr>
          <p:cNvPr id="192" name="Google Shape;192;p29"/>
          <p:cNvPicPr preferRelativeResize="0"/>
          <p:nvPr/>
        </p:nvPicPr>
        <p:blipFill>
          <a:blip r:embed="rId5">
            <a:alphaModFix/>
          </a:blip>
          <a:stretch>
            <a:fillRect/>
          </a:stretch>
        </p:blipFill>
        <p:spPr>
          <a:xfrm rot="-6294672">
            <a:off x="4219963" y="929437"/>
            <a:ext cx="704075" cy="704075"/>
          </a:xfrm>
          <a:prstGeom prst="rect">
            <a:avLst/>
          </a:prstGeom>
          <a:noFill/>
          <a:ln>
            <a:noFill/>
          </a:ln>
        </p:spPr>
      </p:pic>
      <p:pic>
        <p:nvPicPr>
          <p:cNvPr id="193" name="Google Shape;193;p29"/>
          <p:cNvPicPr preferRelativeResize="0"/>
          <p:nvPr/>
        </p:nvPicPr>
        <p:blipFill>
          <a:blip r:embed="rId5">
            <a:alphaModFix/>
          </a:blip>
          <a:stretch>
            <a:fillRect/>
          </a:stretch>
        </p:blipFill>
        <p:spPr>
          <a:xfrm rot="5898812">
            <a:off x="1972275" y="1712262"/>
            <a:ext cx="704076" cy="704076"/>
          </a:xfrm>
          <a:prstGeom prst="rect">
            <a:avLst/>
          </a:prstGeom>
          <a:noFill/>
          <a:ln>
            <a:noFill/>
          </a:ln>
        </p:spPr>
      </p:pic>
      <p:pic>
        <p:nvPicPr>
          <p:cNvPr id="194" name="Google Shape;194;p29"/>
          <p:cNvPicPr preferRelativeResize="0"/>
          <p:nvPr/>
        </p:nvPicPr>
        <p:blipFill>
          <a:blip r:embed="rId5">
            <a:alphaModFix/>
          </a:blip>
          <a:stretch>
            <a:fillRect/>
          </a:stretch>
        </p:blipFill>
        <p:spPr>
          <a:xfrm rot="1459111">
            <a:off x="2019475" y="3144936"/>
            <a:ext cx="704075" cy="70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Information:</a:t>
            </a:r>
            <a:endParaRPr sz="3020">
              <a:latin typeface="Times New Roman"/>
              <a:ea typeface="Times New Roman"/>
              <a:cs typeface="Times New Roman"/>
              <a:sym typeface="Times New Roman"/>
            </a:endParaRPr>
          </a:p>
        </p:txBody>
      </p:sp>
      <p:sp>
        <p:nvSpPr>
          <p:cNvPr id="200" name="Google Shape;200;p30"/>
          <p:cNvSpPr txBox="1"/>
          <p:nvPr>
            <p:ph idx="1" type="body"/>
          </p:nvPr>
        </p:nvSpPr>
        <p:spPr>
          <a:xfrm>
            <a:off x="311700" y="4245975"/>
            <a:ext cx="8435400" cy="742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solidFill>
                  <a:srgbClr val="111111"/>
                </a:solidFill>
                <a:highlight>
                  <a:srgbClr val="FFFFFF"/>
                </a:highlight>
                <a:latin typeface="Times New Roman"/>
                <a:ea typeface="Times New Roman"/>
                <a:cs typeface="Times New Roman"/>
                <a:sym typeface="Times New Roman"/>
              </a:rPr>
              <a:t>How COVID-19 mutates and how it </a:t>
            </a:r>
            <a:r>
              <a:rPr lang="en" sz="7200">
                <a:solidFill>
                  <a:srgbClr val="111111"/>
                </a:solidFill>
                <a:highlight>
                  <a:srgbClr val="FFFFFF"/>
                </a:highlight>
                <a:latin typeface="Times New Roman"/>
                <a:ea typeface="Times New Roman"/>
                <a:cs typeface="Times New Roman"/>
                <a:sym typeface="Times New Roman"/>
              </a:rPr>
              <a:t>affects</a:t>
            </a:r>
            <a:r>
              <a:rPr lang="en" sz="7200">
                <a:solidFill>
                  <a:srgbClr val="111111"/>
                </a:solidFill>
                <a:highlight>
                  <a:srgbClr val="FFFFFF"/>
                </a:highlight>
                <a:latin typeface="Times New Roman"/>
                <a:ea typeface="Times New Roman"/>
                <a:cs typeface="Times New Roman"/>
                <a:sym typeface="Times New Roman"/>
              </a:rPr>
              <a:t> </a:t>
            </a:r>
            <a:r>
              <a:rPr lang="en" sz="7200">
                <a:solidFill>
                  <a:srgbClr val="111111"/>
                </a:solidFill>
                <a:highlight>
                  <a:srgbClr val="FFFFFF"/>
                </a:highlight>
                <a:latin typeface="Times New Roman"/>
                <a:ea typeface="Times New Roman"/>
                <a:cs typeface="Times New Roman"/>
                <a:sym typeface="Times New Roman"/>
              </a:rPr>
              <a:t>vaccines</a:t>
            </a:r>
            <a:r>
              <a:rPr lang="en" sz="7200">
                <a:solidFill>
                  <a:srgbClr val="111111"/>
                </a:solidFill>
                <a:highlight>
                  <a:srgbClr val="FFFFFF"/>
                </a:highlight>
                <a:latin typeface="Times New Roman"/>
                <a:ea typeface="Times New Roman"/>
                <a:cs typeface="Times New Roman"/>
                <a:sym typeface="Times New Roman"/>
              </a:rPr>
              <a:t> </a:t>
            </a:r>
            <a:endParaRPr sz="7200">
              <a:solidFill>
                <a:srgbClr val="11111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7200">
                <a:solidFill>
                  <a:srgbClr val="111111"/>
                </a:solidFill>
                <a:highlight>
                  <a:srgbClr val="FFFFFF"/>
                </a:highlight>
                <a:latin typeface="Times New Roman"/>
                <a:ea typeface="Times New Roman"/>
                <a:cs typeface="Times New Roman"/>
                <a:sym typeface="Times New Roman"/>
              </a:rPr>
              <a:t>(https://www.osfhealthcare.org/blog/how-covid-19-mutates-and-how-it-affects-vaccines/)</a:t>
            </a:r>
            <a:endParaRPr sz="7200">
              <a:solidFill>
                <a:srgbClr val="11111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600">
              <a:solidFill>
                <a:schemeClr val="dk1"/>
              </a:solidFill>
              <a:highlight>
                <a:srgbClr val="FFFFFF"/>
              </a:highlight>
              <a:latin typeface="Times New Roman"/>
              <a:ea typeface="Times New Roman"/>
              <a:cs typeface="Times New Roman"/>
              <a:sym typeface="Times New Roman"/>
            </a:endParaRPr>
          </a:p>
        </p:txBody>
      </p:sp>
      <p:pic>
        <p:nvPicPr>
          <p:cNvPr id="201" name="Google Shape;201;p30"/>
          <p:cNvPicPr preferRelativeResize="0"/>
          <p:nvPr/>
        </p:nvPicPr>
        <p:blipFill>
          <a:blip r:embed="rId3">
            <a:alphaModFix/>
          </a:blip>
          <a:stretch>
            <a:fillRect/>
          </a:stretch>
        </p:blipFill>
        <p:spPr>
          <a:xfrm>
            <a:off x="5402950" y="734100"/>
            <a:ext cx="2705450" cy="3381800"/>
          </a:xfrm>
          <a:prstGeom prst="rect">
            <a:avLst/>
          </a:prstGeom>
          <a:noFill/>
          <a:ln>
            <a:noFill/>
          </a:ln>
        </p:spPr>
      </p:pic>
      <p:pic>
        <p:nvPicPr>
          <p:cNvPr id="202" name="Google Shape;202;p30"/>
          <p:cNvPicPr preferRelativeResize="0"/>
          <p:nvPr/>
        </p:nvPicPr>
        <p:blipFill>
          <a:blip r:embed="rId4">
            <a:alphaModFix/>
          </a:blip>
          <a:stretch>
            <a:fillRect/>
          </a:stretch>
        </p:blipFill>
        <p:spPr>
          <a:xfrm>
            <a:off x="2724150" y="1299575"/>
            <a:ext cx="2228850" cy="2047875"/>
          </a:xfrm>
          <a:prstGeom prst="rect">
            <a:avLst/>
          </a:prstGeom>
          <a:noFill/>
          <a:ln>
            <a:noFill/>
          </a:ln>
        </p:spPr>
      </p:pic>
      <p:pic>
        <p:nvPicPr>
          <p:cNvPr id="203" name="Google Shape;203;p30"/>
          <p:cNvPicPr preferRelativeResize="0"/>
          <p:nvPr/>
        </p:nvPicPr>
        <p:blipFill>
          <a:blip r:embed="rId5">
            <a:alphaModFix/>
          </a:blip>
          <a:stretch>
            <a:fillRect/>
          </a:stretch>
        </p:blipFill>
        <p:spPr>
          <a:xfrm>
            <a:off x="152400" y="1170125"/>
            <a:ext cx="214312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sp>
        <p:nvSpPr>
          <p:cNvPr id="209" name="Google Shape;209;p31"/>
          <p:cNvSpPr txBox="1"/>
          <p:nvPr/>
        </p:nvSpPr>
        <p:spPr>
          <a:xfrm>
            <a:off x="539850" y="1795050"/>
            <a:ext cx="31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0" name="Google Shape;210;p31"/>
          <p:cNvPicPr preferRelativeResize="0"/>
          <p:nvPr/>
        </p:nvPicPr>
        <p:blipFill>
          <a:blip r:embed="rId3">
            <a:alphaModFix/>
          </a:blip>
          <a:stretch>
            <a:fillRect/>
          </a:stretch>
        </p:blipFill>
        <p:spPr>
          <a:xfrm>
            <a:off x="997225" y="1017729"/>
            <a:ext cx="6843651" cy="379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Times New Roman"/>
                <a:ea typeface="Times New Roman"/>
                <a:cs typeface="Times New Roman"/>
                <a:sym typeface="Times New Roman"/>
              </a:rPr>
              <a:t>Overview:</a:t>
            </a:r>
            <a:endParaRPr sz="2820">
              <a:latin typeface="Times New Roman"/>
              <a:ea typeface="Times New Roman"/>
              <a:cs typeface="Times New Roman"/>
              <a:sym typeface="Times New Roman"/>
            </a:endParaRPr>
          </a:p>
        </p:txBody>
      </p:sp>
      <p:sp>
        <p:nvSpPr>
          <p:cNvPr id="61" name="Google Shape;61;p14"/>
          <p:cNvSpPr txBox="1"/>
          <p:nvPr>
            <p:ph idx="1" type="body"/>
          </p:nvPr>
        </p:nvSpPr>
        <p:spPr>
          <a:xfrm>
            <a:off x="311700" y="1186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Times New Roman"/>
                <a:ea typeface="Times New Roman"/>
                <a:cs typeface="Times New Roman"/>
                <a:sym typeface="Times New Roman"/>
              </a:rPr>
              <a:t>Autumn Dompke:</a:t>
            </a:r>
            <a:r>
              <a:rPr lang="en"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323850" lvl="0" marL="457200" rtl="0" algn="l">
              <a:spcBef>
                <a:spcPts val="12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How many people have actually been infected? (U.S)</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111111"/>
              </a:buClr>
              <a:buSzPts val="1500"/>
              <a:buFont typeface="Times New Roman"/>
              <a:buChar char="●"/>
            </a:pPr>
            <a:r>
              <a:rPr lang="en" sz="1500">
                <a:solidFill>
                  <a:srgbClr val="111111"/>
                </a:solidFill>
                <a:highlight>
                  <a:srgbClr val="FFFFFF"/>
                </a:highlight>
                <a:latin typeface="Times New Roman"/>
                <a:ea typeface="Times New Roman"/>
                <a:cs typeface="Times New Roman"/>
                <a:sym typeface="Times New Roman"/>
              </a:rPr>
              <a:t>How many cases of COVID-19 are there in Michigan compared to the U.S.?</a:t>
            </a:r>
            <a:endParaRPr sz="1500"/>
          </a:p>
          <a:p>
            <a:pPr indent="0" lvl="0" marL="0" rtl="0" algn="l">
              <a:spcBef>
                <a:spcPts val="1200"/>
              </a:spcBef>
              <a:spcAft>
                <a:spcPts val="0"/>
              </a:spcAft>
              <a:buNone/>
            </a:pPr>
            <a:r>
              <a:rPr b="1" lang="en" sz="1500">
                <a:solidFill>
                  <a:schemeClr val="dk1"/>
                </a:solidFill>
                <a:latin typeface="Times New Roman"/>
                <a:ea typeface="Times New Roman"/>
                <a:cs typeface="Times New Roman"/>
                <a:sym typeface="Times New Roman"/>
              </a:rPr>
              <a:t>Austin Flint: </a:t>
            </a:r>
            <a:endParaRPr b="1" sz="1500">
              <a:solidFill>
                <a:schemeClr val="dk1"/>
              </a:solidFill>
              <a:latin typeface="Times New Roman"/>
              <a:ea typeface="Times New Roman"/>
              <a:cs typeface="Times New Roman"/>
              <a:sym typeface="Times New Roman"/>
            </a:endParaRPr>
          </a:p>
          <a:p>
            <a:pPr indent="-323850" lvl="0" marL="457200" rtl="0" algn="l">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What is the basic reproductive number for Covid-19?</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rgbClr val="111111"/>
              </a:buClr>
              <a:buSzPts val="1500"/>
              <a:buFont typeface="Times New Roman"/>
              <a:buChar char="●"/>
            </a:pPr>
            <a:r>
              <a:rPr lang="en" sz="1500">
                <a:solidFill>
                  <a:srgbClr val="111111"/>
                </a:solidFill>
                <a:highlight>
                  <a:srgbClr val="FFFFFF"/>
                </a:highlight>
                <a:latin typeface="Times New Roman"/>
                <a:ea typeface="Times New Roman"/>
                <a:cs typeface="Times New Roman"/>
                <a:sym typeface="Times New Roman"/>
              </a:rPr>
              <a:t>Will new vaccines need to be made to fit COVID mutations similar to the flu shot?</a:t>
            </a:r>
            <a:endParaRPr sz="1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500">
                <a:solidFill>
                  <a:srgbClr val="000000"/>
                </a:solidFill>
                <a:latin typeface="Times New Roman"/>
                <a:ea typeface="Times New Roman"/>
                <a:cs typeface="Times New Roman"/>
                <a:sym typeface="Times New Roman"/>
              </a:rPr>
              <a:t>Colin Quinn: </a:t>
            </a:r>
            <a:endParaRPr b="1" sz="1500">
              <a:solidFill>
                <a:srgbClr val="000000"/>
              </a:solidFill>
              <a:latin typeface="Times New Roman"/>
              <a:ea typeface="Times New Roman"/>
              <a:cs typeface="Times New Roman"/>
              <a:sym typeface="Times New Roman"/>
            </a:endParaRPr>
          </a:p>
          <a:p>
            <a:pPr indent="-323850" lvl="0" marL="457200" rtl="0" algn="l">
              <a:lnSpc>
                <a:spcPct val="100000"/>
              </a:lnSpc>
              <a:spcBef>
                <a:spcPts val="12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What is the minimum percent of population required to be vaccinated in order to achieve herd immunity?</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Are enough people willing to receive the vaccine to reach the point of herd immunity?</a:t>
            </a: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Main Findings and Conclusions:</a:t>
            </a:r>
            <a:endParaRPr>
              <a:latin typeface="Times New Roman"/>
              <a:ea typeface="Times New Roman"/>
              <a:cs typeface="Times New Roman"/>
              <a:sym typeface="Times New Roman"/>
            </a:endParaRPr>
          </a:p>
        </p:txBody>
      </p:sp>
      <p:sp>
        <p:nvSpPr>
          <p:cNvPr id="216" name="Google Shape;21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914400" rtl="0" algn="l">
              <a:lnSpc>
                <a:spcPct val="1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Two Types of mutations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Drift					Shift</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Minor alterations due to Shift mutations</a:t>
            </a:r>
            <a:endParaRPr>
              <a:latin typeface="Times New Roman"/>
              <a:ea typeface="Times New Roman"/>
              <a:cs typeface="Times New Roman"/>
              <a:sym typeface="Times New Roman"/>
            </a:endParaRPr>
          </a:p>
        </p:txBody>
      </p:sp>
      <p:pic>
        <p:nvPicPr>
          <p:cNvPr id="217" name="Google Shape;217;p32"/>
          <p:cNvPicPr preferRelativeResize="0"/>
          <p:nvPr/>
        </p:nvPicPr>
        <p:blipFill>
          <a:blip r:embed="rId3">
            <a:alphaModFix/>
          </a:blip>
          <a:stretch>
            <a:fillRect/>
          </a:stretch>
        </p:blipFill>
        <p:spPr>
          <a:xfrm>
            <a:off x="5244227" y="660575"/>
            <a:ext cx="3391275" cy="3956500"/>
          </a:xfrm>
          <a:prstGeom prst="rect">
            <a:avLst/>
          </a:prstGeom>
          <a:noFill/>
          <a:ln>
            <a:noFill/>
          </a:ln>
        </p:spPr>
      </p:pic>
      <p:pic>
        <p:nvPicPr>
          <p:cNvPr id="218" name="Google Shape;218;p32"/>
          <p:cNvPicPr preferRelativeResize="0"/>
          <p:nvPr/>
        </p:nvPicPr>
        <p:blipFill>
          <a:blip r:embed="rId4">
            <a:alphaModFix/>
          </a:blip>
          <a:stretch>
            <a:fillRect/>
          </a:stretch>
        </p:blipFill>
        <p:spPr>
          <a:xfrm>
            <a:off x="422425" y="1855450"/>
            <a:ext cx="2304500" cy="1152250"/>
          </a:xfrm>
          <a:prstGeom prst="rect">
            <a:avLst/>
          </a:prstGeom>
          <a:noFill/>
          <a:ln>
            <a:noFill/>
          </a:ln>
        </p:spPr>
      </p:pic>
      <p:pic>
        <p:nvPicPr>
          <p:cNvPr id="219" name="Google Shape;219;p32"/>
          <p:cNvPicPr preferRelativeResize="0"/>
          <p:nvPr/>
        </p:nvPicPr>
        <p:blipFill>
          <a:blip r:embed="rId5">
            <a:alphaModFix/>
          </a:blip>
          <a:stretch>
            <a:fillRect/>
          </a:stretch>
        </p:blipFill>
        <p:spPr>
          <a:xfrm>
            <a:off x="2897400" y="1855450"/>
            <a:ext cx="2176350" cy="135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96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990"/>
              <a:buFont typeface="Arial"/>
              <a:buNone/>
            </a:pPr>
            <a:r>
              <a:rPr lang="en" sz="2500">
                <a:latin typeface="Times New Roman"/>
                <a:ea typeface="Times New Roman"/>
                <a:cs typeface="Times New Roman"/>
                <a:sym typeface="Times New Roman"/>
              </a:rPr>
              <a:t>What is the minimum percent of population required to be vaccinated in order to achieve herd immunity?</a:t>
            </a:r>
            <a:endParaRPr sz="2500">
              <a:latin typeface="Times New Roman"/>
              <a:ea typeface="Times New Roman"/>
              <a:cs typeface="Times New Roman"/>
              <a:sym typeface="Times New Roman"/>
            </a:endParaRPr>
          </a:p>
        </p:txBody>
      </p:sp>
      <p:sp>
        <p:nvSpPr>
          <p:cNvPr id="225" name="Google Shape;225;p33"/>
          <p:cNvSpPr txBox="1"/>
          <p:nvPr>
            <p:ph idx="1" type="body"/>
          </p:nvPr>
        </p:nvSpPr>
        <p:spPr>
          <a:xfrm>
            <a:off x="311700" y="1405025"/>
            <a:ext cx="8520600" cy="316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3"/>
          <p:cNvPicPr preferRelativeResize="0"/>
          <p:nvPr/>
        </p:nvPicPr>
        <p:blipFill>
          <a:blip r:embed="rId3">
            <a:alphaModFix/>
          </a:blip>
          <a:stretch>
            <a:fillRect/>
          </a:stretch>
        </p:blipFill>
        <p:spPr>
          <a:xfrm>
            <a:off x="883017" y="1405025"/>
            <a:ext cx="7377982" cy="316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Information:</a:t>
            </a:r>
            <a:endParaRPr sz="3020">
              <a:latin typeface="Times New Roman"/>
              <a:ea typeface="Times New Roman"/>
              <a:cs typeface="Times New Roman"/>
              <a:sym typeface="Times New Roman"/>
            </a:endParaRPr>
          </a:p>
        </p:txBody>
      </p:sp>
      <p:sp>
        <p:nvSpPr>
          <p:cNvPr id="232" name="Google Shape;232;p34"/>
          <p:cNvSpPr txBox="1"/>
          <p:nvPr>
            <p:ph idx="1" type="body"/>
          </p:nvPr>
        </p:nvSpPr>
        <p:spPr>
          <a:xfrm>
            <a:off x="311700" y="4250700"/>
            <a:ext cx="8520600" cy="10467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The New COVID-19 Vaccine: Answers to All the Hard Questions</a:t>
            </a:r>
            <a:endParaRPr sz="1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https://www.yalemedicine.org/news/covid-19-vaccine</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33" name="Google Shape;233;p34"/>
          <p:cNvPicPr preferRelativeResize="0"/>
          <p:nvPr/>
        </p:nvPicPr>
        <p:blipFill>
          <a:blip r:embed="rId3">
            <a:alphaModFix/>
          </a:blip>
          <a:stretch>
            <a:fillRect/>
          </a:stretch>
        </p:blipFill>
        <p:spPr>
          <a:xfrm>
            <a:off x="3238650" y="445021"/>
            <a:ext cx="2666700" cy="3553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pic>
        <p:nvPicPr>
          <p:cNvPr id="239" name="Google Shape;239;p35"/>
          <p:cNvPicPr preferRelativeResize="0"/>
          <p:nvPr/>
        </p:nvPicPr>
        <p:blipFill>
          <a:blip r:embed="rId3">
            <a:alphaModFix/>
          </a:blip>
          <a:stretch>
            <a:fillRect/>
          </a:stretch>
        </p:blipFill>
        <p:spPr>
          <a:xfrm>
            <a:off x="846725" y="1261800"/>
            <a:ext cx="7450550" cy="3197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Conclusion:</a:t>
            </a:r>
            <a:endParaRPr sz="3020">
              <a:latin typeface="Times New Roman"/>
              <a:ea typeface="Times New Roman"/>
              <a:cs typeface="Times New Roman"/>
              <a:sym typeface="Times New Roman"/>
            </a:endParaRPr>
          </a:p>
        </p:txBody>
      </p:sp>
      <p:pic>
        <p:nvPicPr>
          <p:cNvPr id="245" name="Google Shape;245;p36"/>
          <p:cNvPicPr preferRelativeResize="0"/>
          <p:nvPr/>
        </p:nvPicPr>
        <p:blipFill>
          <a:blip r:embed="rId3">
            <a:alphaModFix/>
          </a:blip>
          <a:stretch>
            <a:fillRect/>
          </a:stretch>
        </p:blipFill>
        <p:spPr>
          <a:xfrm>
            <a:off x="1257300" y="1152475"/>
            <a:ext cx="6629400" cy="373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90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Are enough people willing to receive the COVID-19 vaccine in order to reach herd immunity?</a:t>
            </a:r>
            <a:endParaRPr>
              <a:latin typeface="Times New Roman"/>
              <a:ea typeface="Times New Roman"/>
              <a:cs typeface="Times New Roman"/>
              <a:sym typeface="Times New Roman"/>
            </a:endParaRPr>
          </a:p>
        </p:txBody>
      </p:sp>
      <p:sp>
        <p:nvSpPr>
          <p:cNvPr id="251" name="Google Shape;251;p37"/>
          <p:cNvSpPr txBox="1"/>
          <p:nvPr>
            <p:ph idx="1" type="body"/>
          </p:nvPr>
        </p:nvSpPr>
        <p:spPr>
          <a:xfrm>
            <a:off x="4199625" y="2571750"/>
            <a:ext cx="4687500" cy="19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800">
                <a:solidFill>
                  <a:srgbClr val="FF0000"/>
                </a:solidFill>
                <a:latin typeface="Times New Roman"/>
                <a:ea typeface="Times New Roman"/>
                <a:cs typeface="Times New Roman"/>
                <a:sym typeface="Times New Roman"/>
              </a:rPr>
              <a:t>VS.</a:t>
            </a:r>
            <a:endParaRPr b="1" sz="2800">
              <a:solidFill>
                <a:srgbClr val="FF0000"/>
              </a:solidFill>
              <a:latin typeface="Times New Roman"/>
              <a:ea typeface="Times New Roman"/>
              <a:cs typeface="Times New Roman"/>
              <a:sym typeface="Times New Roman"/>
            </a:endParaRPr>
          </a:p>
        </p:txBody>
      </p:sp>
      <p:pic>
        <p:nvPicPr>
          <p:cNvPr id="252" name="Google Shape;252;p37"/>
          <p:cNvPicPr preferRelativeResize="0"/>
          <p:nvPr/>
        </p:nvPicPr>
        <p:blipFill>
          <a:blip r:embed="rId3">
            <a:alphaModFix/>
          </a:blip>
          <a:stretch>
            <a:fillRect/>
          </a:stretch>
        </p:blipFill>
        <p:spPr>
          <a:xfrm>
            <a:off x="0" y="1367525"/>
            <a:ext cx="4281699" cy="2408450"/>
          </a:xfrm>
          <a:prstGeom prst="rect">
            <a:avLst/>
          </a:prstGeom>
          <a:noFill/>
          <a:ln>
            <a:noFill/>
          </a:ln>
        </p:spPr>
      </p:pic>
      <p:pic>
        <p:nvPicPr>
          <p:cNvPr id="253" name="Google Shape;253;p37"/>
          <p:cNvPicPr preferRelativeResize="0"/>
          <p:nvPr/>
        </p:nvPicPr>
        <p:blipFill>
          <a:blip r:embed="rId4">
            <a:alphaModFix/>
          </a:blip>
          <a:stretch>
            <a:fillRect/>
          </a:stretch>
        </p:blipFill>
        <p:spPr>
          <a:xfrm>
            <a:off x="4862300" y="2275589"/>
            <a:ext cx="4281701" cy="28712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latin typeface="Times New Roman"/>
                <a:ea typeface="Times New Roman"/>
                <a:cs typeface="Times New Roman"/>
                <a:sym typeface="Times New Roman"/>
              </a:rPr>
              <a:t>Information:</a:t>
            </a:r>
            <a:endParaRPr sz="2920">
              <a:latin typeface="Times New Roman"/>
              <a:ea typeface="Times New Roman"/>
              <a:cs typeface="Times New Roman"/>
              <a:sym typeface="Times New Roman"/>
            </a:endParaRPr>
          </a:p>
        </p:txBody>
      </p:sp>
      <p:sp>
        <p:nvSpPr>
          <p:cNvPr id="259" name="Google Shape;259;p38"/>
          <p:cNvSpPr txBox="1"/>
          <p:nvPr>
            <p:ph idx="1" type="body"/>
          </p:nvPr>
        </p:nvSpPr>
        <p:spPr>
          <a:xfrm>
            <a:off x="311700" y="3816575"/>
            <a:ext cx="8520600" cy="1203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900">
                <a:solidFill>
                  <a:schemeClr val="dk1"/>
                </a:solidFill>
                <a:latin typeface="Times New Roman"/>
                <a:ea typeface="Times New Roman"/>
                <a:cs typeface="Times New Roman"/>
                <a:sym typeface="Times New Roman"/>
              </a:rPr>
              <a:t>Acceptability of a COVID-19 Vaccine Among Adults in the United States: How Many People Would Get Vaccinated?</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1200"/>
              </a:spcAft>
              <a:buClr>
                <a:schemeClr val="dk1"/>
              </a:buClr>
              <a:buSzPts val="1100"/>
              <a:buFont typeface="Arial"/>
              <a:buNone/>
            </a:pPr>
            <a:r>
              <a:rPr lang="en"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https://www.sciencedirect.com/science/article/pii/S0264410X20310847</a:t>
            </a:r>
            <a:endParaRPr sz="1900">
              <a:solidFill>
                <a:schemeClr val="dk1"/>
              </a:solidFill>
              <a:latin typeface="Times New Roman"/>
              <a:ea typeface="Times New Roman"/>
              <a:cs typeface="Times New Roman"/>
              <a:sym typeface="Times New Roman"/>
            </a:endParaRPr>
          </a:p>
        </p:txBody>
      </p:sp>
      <p:pic>
        <p:nvPicPr>
          <p:cNvPr id="260" name="Google Shape;260;p38"/>
          <p:cNvPicPr preferRelativeResize="0"/>
          <p:nvPr/>
        </p:nvPicPr>
        <p:blipFill>
          <a:blip r:embed="rId4">
            <a:alphaModFix/>
          </a:blip>
          <a:stretch>
            <a:fillRect/>
          </a:stretch>
        </p:blipFill>
        <p:spPr>
          <a:xfrm>
            <a:off x="2280859" y="323509"/>
            <a:ext cx="4900900" cy="328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pic>
        <p:nvPicPr>
          <p:cNvPr id="266" name="Google Shape;266;p39"/>
          <p:cNvPicPr preferRelativeResize="0"/>
          <p:nvPr/>
        </p:nvPicPr>
        <p:blipFill>
          <a:blip r:embed="rId3">
            <a:alphaModFix/>
          </a:blip>
          <a:stretch>
            <a:fillRect/>
          </a:stretch>
        </p:blipFill>
        <p:spPr>
          <a:xfrm>
            <a:off x="1734651" y="865163"/>
            <a:ext cx="5674688" cy="3991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Conclusion:</a:t>
            </a:r>
            <a:endParaRPr sz="3020">
              <a:latin typeface="Times New Roman"/>
              <a:ea typeface="Times New Roman"/>
              <a:cs typeface="Times New Roman"/>
              <a:sym typeface="Times New Roman"/>
            </a:endParaRPr>
          </a:p>
        </p:txBody>
      </p:sp>
      <p:pic>
        <p:nvPicPr>
          <p:cNvPr id="272" name="Google Shape;272;p40"/>
          <p:cNvPicPr preferRelativeResize="0"/>
          <p:nvPr/>
        </p:nvPicPr>
        <p:blipFill>
          <a:blip r:embed="rId3">
            <a:alphaModFix/>
          </a:blip>
          <a:stretch>
            <a:fillRect/>
          </a:stretch>
        </p:blipFill>
        <p:spPr>
          <a:xfrm>
            <a:off x="1495425" y="1017725"/>
            <a:ext cx="6153150" cy="3848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Group Conclusions:</a:t>
            </a:r>
            <a:endParaRPr sz="3020">
              <a:latin typeface="Times New Roman"/>
              <a:ea typeface="Times New Roman"/>
              <a:cs typeface="Times New Roman"/>
              <a:sym typeface="Times New Roman"/>
            </a:endParaRPr>
          </a:p>
        </p:txBody>
      </p:sp>
      <p:pic>
        <p:nvPicPr>
          <p:cNvPr id="278" name="Google Shape;278;p41"/>
          <p:cNvPicPr preferRelativeResize="0"/>
          <p:nvPr/>
        </p:nvPicPr>
        <p:blipFill rotWithShape="1">
          <a:blip r:embed="rId3">
            <a:alphaModFix/>
          </a:blip>
          <a:srcRect b="0" l="15516" r="13566" t="0"/>
          <a:stretch/>
        </p:blipFill>
        <p:spPr>
          <a:xfrm>
            <a:off x="529200" y="1569175"/>
            <a:ext cx="4042800" cy="3192600"/>
          </a:xfrm>
          <a:prstGeom prst="rect">
            <a:avLst/>
          </a:prstGeom>
          <a:noFill/>
          <a:ln>
            <a:noFill/>
          </a:ln>
        </p:spPr>
      </p:pic>
      <p:pic>
        <p:nvPicPr>
          <p:cNvPr id="279" name="Google Shape;279;p41"/>
          <p:cNvPicPr preferRelativeResize="0"/>
          <p:nvPr/>
        </p:nvPicPr>
        <p:blipFill>
          <a:blip r:embed="rId4">
            <a:alphaModFix/>
          </a:blip>
          <a:stretch>
            <a:fillRect/>
          </a:stretch>
        </p:blipFill>
        <p:spPr>
          <a:xfrm>
            <a:off x="4927700" y="1569175"/>
            <a:ext cx="3192600" cy="31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438213" y="1017725"/>
            <a:ext cx="6267587" cy="3820977"/>
          </a:xfrm>
          <a:prstGeom prst="rect">
            <a:avLst/>
          </a:prstGeom>
          <a:noFill/>
          <a:ln>
            <a:noFill/>
          </a:ln>
        </p:spPr>
      </p:pic>
      <p:sp>
        <p:nvSpPr>
          <p:cNvPr id="67" name="Google Shape;67;p15"/>
          <p:cNvSpPr txBox="1"/>
          <p:nvPr>
            <p:ph type="title"/>
          </p:nvPr>
        </p:nvSpPr>
        <p:spPr>
          <a:xfrm>
            <a:off x="311700" y="327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latin typeface="Times New Roman"/>
                <a:ea typeface="Times New Roman"/>
                <a:cs typeface="Times New Roman"/>
                <a:sym typeface="Times New Roman"/>
              </a:rPr>
              <a:t>How many people have actually been infected? (U.S.)</a:t>
            </a:r>
            <a:endParaRPr sz="2720">
              <a:latin typeface="Times New Roman"/>
              <a:ea typeface="Times New Roman"/>
              <a:cs typeface="Times New Roman"/>
              <a:sym typeface="Times New Roman"/>
            </a:endParaRPr>
          </a:p>
        </p:txBody>
      </p:sp>
      <p:sp>
        <p:nvSpPr>
          <p:cNvPr id="68" name="Google Shape;68;p15"/>
          <p:cNvSpPr/>
          <p:nvPr/>
        </p:nvSpPr>
        <p:spPr>
          <a:xfrm>
            <a:off x="6666050" y="1017725"/>
            <a:ext cx="1220100" cy="18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References: </a:t>
            </a:r>
            <a:endParaRPr sz="3020">
              <a:latin typeface="Times New Roman"/>
              <a:ea typeface="Times New Roman"/>
              <a:cs typeface="Times New Roman"/>
              <a:sym typeface="Times New Roman"/>
            </a:endParaRPr>
          </a:p>
        </p:txBody>
      </p:sp>
      <p:sp>
        <p:nvSpPr>
          <p:cNvPr id="285" name="Google Shape;285;p42"/>
          <p:cNvSpPr txBox="1"/>
          <p:nvPr>
            <p:ph idx="1" type="body"/>
          </p:nvPr>
        </p:nvSpPr>
        <p:spPr>
          <a:xfrm>
            <a:off x="311700" y="1360675"/>
            <a:ext cx="8520600" cy="3416400"/>
          </a:xfrm>
          <a:prstGeom prst="rect">
            <a:avLst/>
          </a:prstGeom>
        </p:spPr>
        <p:txBody>
          <a:bodyPr anchorCtr="0" anchor="t" bIns="91425" lIns="91425" spcFirstLastPara="1" rIns="91425" wrap="square" tIns="91425">
            <a:normAutofit fontScale="92500" lnSpcReduction="20000"/>
          </a:bodyPr>
          <a:lstStyle/>
          <a:p>
            <a:pPr indent="-328453" lvl="0" marL="457200" rtl="0" algn="l">
              <a:lnSpc>
                <a:spcPct val="200000"/>
              </a:lnSpc>
              <a:spcBef>
                <a:spcPts val="0"/>
              </a:spcBef>
              <a:spcAft>
                <a:spcPts val="0"/>
              </a:spcAft>
              <a:buClr>
                <a:schemeClr val="dk1"/>
              </a:buClr>
              <a:buSzPct val="100000"/>
              <a:buFont typeface="Times New Roman"/>
              <a:buChar char="●"/>
            </a:pPr>
            <a:r>
              <a:rPr lang="en" sz="1700" u="sng">
                <a:solidFill>
                  <a:schemeClr val="hlink"/>
                </a:solidFill>
                <a:latin typeface="Times New Roman"/>
                <a:ea typeface="Times New Roman"/>
                <a:cs typeface="Times New Roman"/>
                <a:sym typeface="Times New Roman"/>
                <a:hlinkClick r:id="rId3"/>
              </a:rPr>
              <a:t>https://www.ethos3.com/2018/05/give-great-pecha-kucha-talk/</a:t>
            </a:r>
            <a:endParaRPr sz="1700">
              <a:latin typeface="Times New Roman"/>
              <a:ea typeface="Times New Roman"/>
              <a:cs typeface="Times New Roman"/>
              <a:sym typeface="Times New Roman"/>
            </a:endParaRPr>
          </a:p>
          <a:p>
            <a:pPr indent="-328453" lvl="0" marL="457200" rtl="0" algn="l">
              <a:lnSpc>
                <a:spcPct val="200000"/>
              </a:lnSpc>
              <a:spcBef>
                <a:spcPts val="0"/>
              </a:spcBef>
              <a:spcAft>
                <a:spcPts val="0"/>
              </a:spcAft>
              <a:buClr>
                <a:schemeClr val="dk1"/>
              </a:buClr>
              <a:buSzPct val="100000"/>
              <a:buFont typeface="Times New Roman"/>
              <a:buChar char="●"/>
            </a:pPr>
            <a:r>
              <a:rPr lang="en" sz="1700" u="sng">
                <a:solidFill>
                  <a:schemeClr val="hlink"/>
                </a:solidFill>
                <a:highlight>
                  <a:schemeClr val="lt1"/>
                </a:highlight>
                <a:latin typeface="Times New Roman"/>
                <a:ea typeface="Times New Roman"/>
                <a:cs typeface="Times New Roman"/>
                <a:sym typeface="Times New Roman"/>
                <a:hlinkClick r:id="rId4"/>
              </a:rPr>
              <a:t>https://www.cdc.gov/coronavirus/2019-ncov/cases-updates/burden.html</a:t>
            </a:r>
            <a:endParaRPr sz="1700">
              <a:solidFill>
                <a:srgbClr val="121212"/>
              </a:solidFill>
              <a:highlight>
                <a:schemeClr val="lt1"/>
              </a:highlight>
              <a:latin typeface="Times New Roman"/>
              <a:ea typeface="Times New Roman"/>
              <a:cs typeface="Times New Roman"/>
              <a:sym typeface="Times New Roman"/>
            </a:endParaRPr>
          </a:p>
          <a:p>
            <a:pPr indent="-328453" lvl="0" marL="457200" rtl="0" algn="l">
              <a:lnSpc>
                <a:spcPct val="200000"/>
              </a:lnSpc>
              <a:spcBef>
                <a:spcPts val="0"/>
              </a:spcBef>
              <a:spcAft>
                <a:spcPts val="0"/>
              </a:spcAft>
              <a:buClr>
                <a:schemeClr val="dk1"/>
              </a:buClr>
              <a:buSzPct val="100000"/>
              <a:buFont typeface="Times New Roman"/>
              <a:buChar char="●"/>
            </a:pPr>
            <a:r>
              <a:rPr lang="en" sz="1700" u="sng">
                <a:solidFill>
                  <a:schemeClr val="hlink"/>
                </a:solidFill>
                <a:highlight>
                  <a:schemeClr val="lt1"/>
                </a:highlight>
                <a:latin typeface="Times New Roman"/>
                <a:ea typeface="Times New Roman"/>
                <a:cs typeface="Times New Roman"/>
                <a:sym typeface="Times New Roman"/>
                <a:hlinkClick r:id="rId5"/>
              </a:rPr>
              <a:t>https://www.nytimes.com/interactive/2020/us/michigan-coronavirus-cases.html#map</a:t>
            </a:r>
            <a:endParaRPr sz="1700">
              <a:solidFill>
                <a:srgbClr val="121212"/>
              </a:solidFill>
              <a:highlight>
                <a:schemeClr val="lt1"/>
              </a:highlight>
              <a:latin typeface="Times New Roman"/>
              <a:ea typeface="Times New Roman"/>
              <a:cs typeface="Times New Roman"/>
              <a:sym typeface="Times New Roman"/>
            </a:endParaRPr>
          </a:p>
          <a:p>
            <a:pPr indent="-328453" lvl="0" marL="457200" rtl="0" algn="l">
              <a:lnSpc>
                <a:spcPct val="200000"/>
              </a:lnSpc>
              <a:spcBef>
                <a:spcPts val="0"/>
              </a:spcBef>
              <a:spcAft>
                <a:spcPts val="0"/>
              </a:spcAft>
              <a:buClr>
                <a:srgbClr val="121212"/>
              </a:buClr>
              <a:buSzPct val="100000"/>
              <a:buFont typeface="Times New Roman"/>
              <a:buChar char="●"/>
            </a:pPr>
            <a:r>
              <a:rPr lang="en" sz="1700" u="sng">
                <a:solidFill>
                  <a:schemeClr val="hlink"/>
                </a:solidFill>
                <a:highlight>
                  <a:schemeClr val="lt1"/>
                </a:highlight>
                <a:latin typeface="Times New Roman"/>
                <a:ea typeface="Times New Roman"/>
                <a:cs typeface="Times New Roman"/>
                <a:sym typeface="Times New Roman"/>
                <a:hlinkClick r:id="rId6"/>
              </a:rPr>
              <a:t>https://www.osfhealthcare.org/blog/how-covid-19-mutates-and-how-it-affects-vaccines/</a:t>
            </a:r>
            <a:endParaRPr sz="1700">
              <a:solidFill>
                <a:srgbClr val="111111"/>
              </a:solidFill>
              <a:highlight>
                <a:schemeClr val="lt1"/>
              </a:highlight>
              <a:latin typeface="Times New Roman"/>
              <a:ea typeface="Times New Roman"/>
              <a:cs typeface="Times New Roman"/>
              <a:sym typeface="Times New Roman"/>
            </a:endParaRPr>
          </a:p>
          <a:p>
            <a:pPr indent="-328453" lvl="0" marL="457200" rtl="0" algn="l">
              <a:lnSpc>
                <a:spcPct val="200000"/>
              </a:lnSpc>
              <a:spcBef>
                <a:spcPts val="0"/>
              </a:spcBef>
              <a:spcAft>
                <a:spcPts val="0"/>
              </a:spcAft>
              <a:buClr>
                <a:srgbClr val="111111"/>
              </a:buClr>
              <a:buSzPct val="100000"/>
              <a:buFont typeface="Times New Roman"/>
              <a:buChar char="●"/>
            </a:pPr>
            <a:r>
              <a:rPr lang="en" sz="1700" u="sng">
                <a:solidFill>
                  <a:schemeClr val="accent5"/>
                </a:solidFill>
                <a:highlight>
                  <a:schemeClr val="lt1"/>
                </a:highlight>
                <a:latin typeface="Times New Roman"/>
                <a:ea typeface="Times New Roman"/>
                <a:cs typeface="Times New Roman"/>
                <a:sym typeface="Times New Roman"/>
                <a:hlinkClick r:id="rId7">
                  <a:extLst>
                    <a:ext uri="{A12FA001-AC4F-418D-AE19-62706E023703}">
                      <ahyp:hlinkClr val="tx"/>
                    </a:ext>
                  </a:extLst>
                </a:hlinkClick>
              </a:rPr>
              <a:t>https://www.ncbi.nlm.nih.gov/pmc/articles/PMC7438206/</a:t>
            </a:r>
            <a:endParaRPr sz="1700">
              <a:latin typeface="Times New Roman"/>
              <a:ea typeface="Times New Roman"/>
              <a:cs typeface="Times New Roman"/>
              <a:sym typeface="Times New Roman"/>
            </a:endParaRPr>
          </a:p>
          <a:p>
            <a:pPr indent="-328453" lvl="0" marL="457200" rtl="0" algn="l">
              <a:lnSpc>
                <a:spcPct val="200000"/>
              </a:lnSpc>
              <a:spcBef>
                <a:spcPts val="0"/>
              </a:spcBef>
              <a:spcAft>
                <a:spcPts val="0"/>
              </a:spcAft>
              <a:buClr>
                <a:srgbClr val="111111"/>
              </a:buClr>
              <a:buSzPct val="100000"/>
              <a:buFont typeface="Times New Roman"/>
              <a:buChar char="●"/>
            </a:pPr>
            <a:r>
              <a:rPr lang="en" sz="1700" u="sng">
                <a:solidFill>
                  <a:schemeClr val="hlink"/>
                </a:solidFill>
                <a:latin typeface="Times New Roman"/>
                <a:ea typeface="Times New Roman"/>
                <a:cs typeface="Times New Roman"/>
                <a:sym typeface="Times New Roman"/>
                <a:hlinkClick r:id="rId8"/>
              </a:rPr>
              <a:t>https://www.yalemedicine.org/news/covid-19-vaccine</a:t>
            </a:r>
            <a:endParaRPr sz="1700">
              <a:solidFill>
                <a:schemeClr val="dk1"/>
              </a:solidFill>
              <a:latin typeface="Times New Roman"/>
              <a:ea typeface="Times New Roman"/>
              <a:cs typeface="Times New Roman"/>
              <a:sym typeface="Times New Roman"/>
            </a:endParaRPr>
          </a:p>
          <a:p>
            <a:pPr indent="-328453" lvl="0" marL="457200" rtl="0" algn="l">
              <a:lnSpc>
                <a:spcPct val="200000"/>
              </a:lnSpc>
              <a:spcBef>
                <a:spcPts val="0"/>
              </a:spcBef>
              <a:spcAft>
                <a:spcPts val="0"/>
              </a:spcAft>
              <a:buClr>
                <a:schemeClr val="dk1"/>
              </a:buClr>
              <a:buSzPct val="100000"/>
              <a:buFont typeface="Times New Roman"/>
              <a:buChar char="●"/>
            </a:pPr>
            <a:r>
              <a:rPr lang="en" sz="1700" u="sng">
                <a:solidFill>
                  <a:schemeClr val="accent5"/>
                </a:solidFill>
                <a:latin typeface="Times New Roman"/>
                <a:ea typeface="Times New Roman"/>
                <a:cs typeface="Times New Roman"/>
                <a:sym typeface="Times New Roman"/>
                <a:hlinkClick r:id="rId9">
                  <a:extLst>
                    <a:ext uri="{A12FA001-AC4F-418D-AE19-62706E023703}">
                      <ahyp:hlinkClr val="tx"/>
                    </a:ext>
                  </a:extLst>
                </a:hlinkClick>
              </a:rPr>
              <a:t>https://www.sciencedirect.com/science/article/pii/S0264410X20310847</a:t>
            </a:r>
            <a:endParaRPr sz="1700">
              <a:solidFill>
                <a:schemeClr val="dk1"/>
              </a:solidFill>
              <a:latin typeface="Times New Roman"/>
              <a:ea typeface="Times New Roman"/>
              <a:cs typeface="Times New Roman"/>
              <a:sym typeface="Times New Roman"/>
            </a:endParaRPr>
          </a:p>
          <a:p>
            <a:pPr indent="0" lvl="0" marL="457200" rtl="0" algn="l">
              <a:spcBef>
                <a:spcPts val="0"/>
              </a:spcBef>
              <a:spcAft>
                <a:spcPts val="1200"/>
              </a:spcAft>
              <a:buNone/>
            </a:pPr>
            <a:r>
              <a:t/>
            </a:r>
            <a:endParaRPr sz="1400">
              <a:solidFill>
                <a:srgbClr val="11111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632375" y="762750"/>
            <a:ext cx="5879250" cy="3618000"/>
          </a:xfrm>
          <a:prstGeom prst="rect">
            <a:avLst/>
          </a:prstGeom>
          <a:noFill/>
          <a:ln>
            <a:noFill/>
          </a:ln>
        </p:spPr>
      </p:pic>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Information:</a:t>
            </a:r>
            <a:endParaRPr sz="3020">
              <a:latin typeface="Times New Roman"/>
              <a:ea typeface="Times New Roman"/>
              <a:cs typeface="Times New Roman"/>
              <a:sym typeface="Times New Roman"/>
            </a:endParaRPr>
          </a:p>
        </p:txBody>
      </p:sp>
      <p:sp>
        <p:nvSpPr>
          <p:cNvPr id="75" name="Google Shape;75;p16"/>
          <p:cNvSpPr txBox="1"/>
          <p:nvPr>
            <p:ph idx="1" type="body"/>
          </p:nvPr>
        </p:nvSpPr>
        <p:spPr>
          <a:xfrm>
            <a:off x="311700" y="4083050"/>
            <a:ext cx="8520600" cy="968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600">
                <a:solidFill>
                  <a:schemeClr val="dk1"/>
                </a:solidFill>
                <a:highlight>
                  <a:srgbClr val="FFFFFF"/>
                </a:highlight>
                <a:latin typeface="Times New Roman"/>
                <a:ea typeface="Times New Roman"/>
                <a:cs typeface="Times New Roman"/>
                <a:sym typeface="Times New Roman"/>
              </a:rPr>
              <a:t>Estimated COVID-19 Burden</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rPr lang="en" sz="1600">
                <a:solidFill>
                  <a:schemeClr val="dk1"/>
                </a:solidFill>
                <a:highlight>
                  <a:srgbClr val="FFFFFF"/>
                </a:highlight>
                <a:latin typeface="Times New Roman"/>
                <a:ea typeface="Times New Roman"/>
                <a:cs typeface="Times New Roman"/>
                <a:sym typeface="Times New Roman"/>
              </a:rPr>
              <a:t>https://www.cdc.gov/coronavirus/2019-ncov/cases-updates/burden.html</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t/>
            </a:r>
            <a:endParaRPr sz="2000">
              <a:solidFill>
                <a:schemeClr val="dk1"/>
              </a:solidFill>
              <a:highlight>
                <a:srgbClr val="FFFFFF"/>
              </a:highlight>
              <a:latin typeface="Times New Roman"/>
              <a:ea typeface="Times New Roman"/>
              <a:cs typeface="Times New Roman"/>
              <a:sym typeface="Times New Roman"/>
            </a:endParaRPr>
          </a:p>
          <a:p>
            <a:pPr indent="0" lvl="0" marL="0" rtl="0" algn="l">
              <a:lnSpc>
                <a:spcPct val="95000"/>
              </a:lnSpc>
              <a:spcBef>
                <a:spcPts val="1200"/>
              </a:spcBef>
              <a:spcAft>
                <a:spcPts val="1200"/>
              </a:spcAft>
              <a:buSzPts val="770"/>
              <a:buNone/>
            </a:pPr>
            <a:r>
              <a:t/>
            </a:r>
            <a:endParaRPr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154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Purpose:</a:t>
            </a:r>
            <a:endParaRPr sz="3020">
              <a:latin typeface="Times New Roman"/>
              <a:ea typeface="Times New Roman"/>
              <a:cs typeface="Times New Roman"/>
              <a:sym typeface="Times New Roman"/>
            </a:endParaRPr>
          </a:p>
        </p:txBody>
      </p:sp>
      <p:pic>
        <p:nvPicPr>
          <p:cNvPr id="81" name="Google Shape;81;p17"/>
          <p:cNvPicPr preferRelativeResize="0"/>
          <p:nvPr/>
        </p:nvPicPr>
        <p:blipFill rotWithShape="1">
          <a:blip r:embed="rId3">
            <a:alphaModFix/>
          </a:blip>
          <a:srcRect b="0" l="2487" r="20268" t="0"/>
          <a:stretch/>
        </p:blipFill>
        <p:spPr>
          <a:xfrm>
            <a:off x="6250850" y="1620763"/>
            <a:ext cx="2435050" cy="2097775"/>
          </a:xfrm>
          <a:prstGeom prst="rect">
            <a:avLst/>
          </a:prstGeom>
          <a:noFill/>
          <a:ln>
            <a:noFill/>
          </a:ln>
        </p:spPr>
      </p:pic>
      <p:pic>
        <p:nvPicPr>
          <p:cNvPr id="82" name="Google Shape;82;p17"/>
          <p:cNvPicPr preferRelativeResize="0"/>
          <p:nvPr/>
        </p:nvPicPr>
        <p:blipFill>
          <a:blip r:embed="rId4">
            <a:alphaModFix/>
          </a:blip>
          <a:stretch>
            <a:fillRect/>
          </a:stretch>
        </p:blipFill>
        <p:spPr>
          <a:xfrm>
            <a:off x="3523113" y="1620762"/>
            <a:ext cx="2097775" cy="2097775"/>
          </a:xfrm>
          <a:prstGeom prst="rect">
            <a:avLst/>
          </a:prstGeom>
          <a:noFill/>
          <a:ln>
            <a:noFill/>
          </a:ln>
        </p:spPr>
      </p:pic>
      <p:pic>
        <p:nvPicPr>
          <p:cNvPr id="83" name="Google Shape;83;p17"/>
          <p:cNvPicPr preferRelativeResize="0"/>
          <p:nvPr/>
        </p:nvPicPr>
        <p:blipFill>
          <a:blip r:embed="rId5">
            <a:alphaModFix/>
          </a:blip>
          <a:stretch>
            <a:fillRect/>
          </a:stretch>
        </p:blipFill>
        <p:spPr>
          <a:xfrm>
            <a:off x="458125" y="1620761"/>
            <a:ext cx="2435050" cy="2097800"/>
          </a:xfrm>
          <a:prstGeom prst="rect">
            <a:avLst/>
          </a:prstGeom>
          <a:noFill/>
          <a:ln>
            <a:noFill/>
          </a:ln>
        </p:spPr>
      </p:pic>
      <p:sp>
        <p:nvSpPr>
          <p:cNvPr id="84" name="Google Shape;84;p17"/>
          <p:cNvSpPr txBox="1"/>
          <p:nvPr/>
        </p:nvSpPr>
        <p:spPr>
          <a:xfrm>
            <a:off x="1207200" y="3884475"/>
            <a:ext cx="9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Infections </a:t>
            </a:r>
            <a:endParaRPr>
              <a:latin typeface="Times New Roman"/>
              <a:ea typeface="Times New Roman"/>
              <a:cs typeface="Times New Roman"/>
              <a:sym typeface="Times New Roman"/>
            </a:endParaRPr>
          </a:p>
        </p:txBody>
      </p:sp>
      <p:sp>
        <p:nvSpPr>
          <p:cNvPr id="85" name="Google Shape;85;p17"/>
          <p:cNvSpPr txBox="1"/>
          <p:nvPr/>
        </p:nvSpPr>
        <p:spPr>
          <a:xfrm>
            <a:off x="3678900" y="3884475"/>
            <a:ext cx="17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Symptomatic illnesses</a:t>
            </a:r>
            <a:endParaRPr>
              <a:latin typeface="Times New Roman"/>
              <a:ea typeface="Times New Roman"/>
              <a:cs typeface="Times New Roman"/>
              <a:sym typeface="Times New Roman"/>
            </a:endParaRPr>
          </a:p>
        </p:txBody>
      </p:sp>
      <p:sp>
        <p:nvSpPr>
          <p:cNvPr id="86" name="Google Shape;86;p17"/>
          <p:cNvSpPr txBox="1"/>
          <p:nvPr/>
        </p:nvSpPr>
        <p:spPr>
          <a:xfrm>
            <a:off x="6791125" y="3884475"/>
            <a:ext cx="13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Hospitalizations</a:t>
            </a:r>
            <a:endParaRPr>
              <a:latin typeface="Times New Roman"/>
              <a:ea typeface="Times New Roman"/>
              <a:cs typeface="Times New Roman"/>
              <a:sym typeface="Times New Roman"/>
            </a:endParaRPr>
          </a:p>
        </p:txBody>
      </p:sp>
      <p:sp>
        <p:nvSpPr>
          <p:cNvPr id="87" name="Google Shape;87;p17"/>
          <p:cNvSpPr txBox="1"/>
          <p:nvPr/>
        </p:nvSpPr>
        <p:spPr>
          <a:xfrm>
            <a:off x="3177150" y="819825"/>
            <a:ext cx="278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To estimate the number of </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p:nvPr/>
        </p:nvSpPr>
        <p:spPr>
          <a:xfrm>
            <a:off x="777850" y="1158125"/>
            <a:ext cx="7605600" cy="3630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1002550" y="1381900"/>
            <a:ext cx="7138800" cy="3181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type="title"/>
          </p:nvPr>
        </p:nvSpPr>
        <p:spPr>
          <a:xfrm>
            <a:off x="311700" y="327725"/>
            <a:ext cx="52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Main Findings and Conclusions:</a:t>
            </a:r>
            <a:endParaRPr sz="3020">
              <a:latin typeface="Times New Roman"/>
              <a:ea typeface="Times New Roman"/>
              <a:cs typeface="Times New Roman"/>
              <a:sym typeface="Times New Roman"/>
            </a:endParaRPr>
          </a:p>
        </p:txBody>
      </p:sp>
      <p:sp>
        <p:nvSpPr>
          <p:cNvPr id="95" name="Google Shape;95;p18"/>
          <p:cNvSpPr txBox="1"/>
          <p:nvPr/>
        </p:nvSpPr>
        <p:spPr>
          <a:xfrm>
            <a:off x="4831675" y="1472300"/>
            <a:ext cx="260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83.1 Million</a:t>
            </a:r>
            <a:endParaRPr sz="3600"/>
          </a:p>
        </p:txBody>
      </p:sp>
      <p:sp>
        <p:nvSpPr>
          <p:cNvPr id="96" name="Google Shape;96;p18"/>
          <p:cNvSpPr txBox="1"/>
          <p:nvPr/>
        </p:nvSpPr>
        <p:spPr>
          <a:xfrm>
            <a:off x="4831675" y="2603188"/>
            <a:ext cx="260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70.4 Million</a:t>
            </a:r>
            <a:endParaRPr sz="3600"/>
          </a:p>
        </p:txBody>
      </p:sp>
      <p:sp>
        <p:nvSpPr>
          <p:cNvPr id="97" name="Google Shape;97;p18"/>
          <p:cNvSpPr txBox="1"/>
          <p:nvPr/>
        </p:nvSpPr>
        <p:spPr>
          <a:xfrm>
            <a:off x="5013025" y="3734100"/>
            <a:ext cx="2247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4.1 </a:t>
            </a:r>
            <a:r>
              <a:rPr lang="en" sz="3600"/>
              <a:t>Million</a:t>
            </a:r>
            <a:endParaRPr sz="3600"/>
          </a:p>
        </p:txBody>
      </p:sp>
      <p:sp>
        <p:nvSpPr>
          <p:cNvPr id="98" name="Google Shape;98;p18"/>
          <p:cNvSpPr txBox="1"/>
          <p:nvPr/>
        </p:nvSpPr>
        <p:spPr>
          <a:xfrm>
            <a:off x="1694125" y="1472300"/>
            <a:ext cx="178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1 in 4.6</a:t>
            </a:r>
            <a:endParaRPr sz="3600"/>
          </a:p>
        </p:txBody>
      </p:sp>
      <p:sp>
        <p:nvSpPr>
          <p:cNvPr id="99" name="Google Shape;99;p18"/>
          <p:cNvSpPr txBox="1"/>
          <p:nvPr/>
        </p:nvSpPr>
        <p:spPr>
          <a:xfrm>
            <a:off x="1694125" y="2603200"/>
            <a:ext cx="178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1 in 4.2</a:t>
            </a:r>
            <a:endParaRPr sz="3600"/>
          </a:p>
        </p:txBody>
      </p:sp>
      <p:sp>
        <p:nvSpPr>
          <p:cNvPr id="100" name="Google Shape;100;p18"/>
          <p:cNvSpPr txBox="1"/>
          <p:nvPr/>
        </p:nvSpPr>
        <p:spPr>
          <a:xfrm>
            <a:off x="1694125" y="3734100"/>
            <a:ext cx="178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1 in 1.9</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897550" y="48363"/>
            <a:ext cx="7348897" cy="504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47142"/>
              <a:buFont typeface="Arial"/>
              <a:buNone/>
            </a:pPr>
            <a:r>
              <a:rPr lang="en" sz="2333">
                <a:solidFill>
                  <a:srgbClr val="111111"/>
                </a:solidFill>
                <a:highlight>
                  <a:schemeClr val="lt1"/>
                </a:highlight>
                <a:latin typeface="Times New Roman"/>
                <a:ea typeface="Times New Roman"/>
                <a:cs typeface="Times New Roman"/>
                <a:sym typeface="Times New Roman"/>
              </a:rPr>
              <a:t>How many cases of COVID-19 are there in Michigan compared to the U.S.?</a:t>
            </a:r>
            <a:endParaRPr sz="2333">
              <a:solidFill>
                <a:schemeClr val="dk2"/>
              </a:solidFill>
            </a:endParaRPr>
          </a:p>
          <a:p>
            <a:pPr indent="0" lvl="0" marL="0" rtl="0" algn="l">
              <a:spcBef>
                <a:spcPts val="1200"/>
              </a:spcBef>
              <a:spcAft>
                <a:spcPts val="0"/>
              </a:spcAft>
              <a:buNone/>
            </a:pPr>
            <a:r>
              <a:t/>
            </a:r>
            <a:endParaRPr/>
          </a:p>
        </p:txBody>
      </p:sp>
      <p:pic>
        <p:nvPicPr>
          <p:cNvPr id="111" name="Google Shape;111;p20"/>
          <p:cNvPicPr preferRelativeResize="0"/>
          <p:nvPr/>
        </p:nvPicPr>
        <p:blipFill>
          <a:blip r:embed="rId3">
            <a:alphaModFix/>
          </a:blip>
          <a:stretch>
            <a:fillRect/>
          </a:stretch>
        </p:blipFill>
        <p:spPr>
          <a:xfrm>
            <a:off x="1959075" y="1017725"/>
            <a:ext cx="5225851" cy="406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idx="1" type="body"/>
          </p:nvPr>
        </p:nvSpPr>
        <p:spPr>
          <a:xfrm>
            <a:off x="311700" y="4040625"/>
            <a:ext cx="8520600" cy="830700"/>
          </a:xfrm>
          <a:prstGeom prst="rect">
            <a:avLst/>
          </a:prstGeom>
        </p:spPr>
        <p:txBody>
          <a:bodyPr anchorCtr="0" anchor="t" bIns="91425" lIns="91425" spcFirstLastPara="1" rIns="91425" wrap="square" tIns="91425">
            <a:noAutofit/>
          </a:bodyPr>
          <a:lstStyle/>
          <a:p>
            <a:pPr indent="0" lvl="0" marL="0" rtl="0" algn="l">
              <a:lnSpc>
                <a:spcPct val="79397"/>
              </a:lnSpc>
              <a:spcBef>
                <a:spcPts val="0"/>
              </a:spcBef>
              <a:spcAft>
                <a:spcPts val="0"/>
              </a:spcAft>
              <a:buSzPts val="605"/>
              <a:buNone/>
            </a:pPr>
            <a:r>
              <a:rPr lang="en" sz="1600">
                <a:solidFill>
                  <a:srgbClr val="121212"/>
                </a:solidFill>
                <a:highlight>
                  <a:srgbClr val="FFFFFF"/>
                </a:highlight>
                <a:latin typeface="Times New Roman"/>
                <a:ea typeface="Times New Roman"/>
                <a:cs typeface="Times New Roman"/>
                <a:sym typeface="Times New Roman"/>
              </a:rPr>
              <a:t>Michigan Coronavirus Map and Case Count</a:t>
            </a:r>
            <a:endParaRPr sz="1600">
              <a:solidFill>
                <a:srgbClr val="121212"/>
              </a:solidFill>
              <a:highlight>
                <a:srgbClr val="FFFFFF"/>
              </a:highlight>
              <a:latin typeface="Times New Roman"/>
              <a:ea typeface="Times New Roman"/>
              <a:cs typeface="Times New Roman"/>
              <a:sym typeface="Times New Roman"/>
            </a:endParaRPr>
          </a:p>
          <a:p>
            <a:pPr indent="0" lvl="0" marL="0" rtl="0" algn="l">
              <a:lnSpc>
                <a:spcPct val="79397"/>
              </a:lnSpc>
              <a:spcBef>
                <a:spcPts val="1500"/>
              </a:spcBef>
              <a:spcAft>
                <a:spcPts val="0"/>
              </a:spcAft>
              <a:buClr>
                <a:schemeClr val="dk1"/>
              </a:buClr>
              <a:buSzPts val="605"/>
              <a:buFont typeface="Arial"/>
              <a:buNone/>
            </a:pPr>
            <a:r>
              <a:rPr lang="en" sz="1600">
                <a:solidFill>
                  <a:srgbClr val="121212"/>
                </a:solidFill>
                <a:highlight>
                  <a:srgbClr val="FFFFFF"/>
                </a:highlight>
                <a:latin typeface="Times New Roman"/>
                <a:ea typeface="Times New Roman"/>
                <a:cs typeface="Times New Roman"/>
                <a:sym typeface="Times New Roman"/>
              </a:rPr>
              <a:t>https://www.nytimes.com/interactive/2020/us/michigan-coronavirus-cases.html#map</a:t>
            </a:r>
            <a:endParaRPr sz="1600">
              <a:solidFill>
                <a:srgbClr val="121212"/>
              </a:solidFill>
              <a:highlight>
                <a:srgbClr val="FFFFFF"/>
              </a:highlight>
              <a:latin typeface="Times New Roman"/>
              <a:ea typeface="Times New Roman"/>
              <a:cs typeface="Times New Roman"/>
              <a:sym typeface="Times New Roman"/>
            </a:endParaRPr>
          </a:p>
          <a:p>
            <a:pPr indent="0" lvl="0" marL="0" rtl="0" algn="l">
              <a:lnSpc>
                <a:spcPct val="95000"/>
              </a:lnSpc>
              <a:spcBef>
                <a:spcPts val="1500"/>
              </a:spcBef>
              <a:spcAft>
                <a:spcPts val="1200"/>
              </a:spcAft>
              <a:buSzPts val="605"/>
              <a:buNone/>
            </a:pPr>
            <a:r>
              <a:t/>
            </a:r>
            <a:endParaRPr sz="989">
              <a:latin typeface="Times New Roman"/>
              <a:ea typeface="Times New Roman"/>
              <a:cs typeface="Times New Roman"/>
              <a:sym typeface="Times New Roman"/>
            </a:endParaRPr>
          </a:p>
        </p:txBody>
      </p:sp>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Times New Roman"/>
                <a:ea typeface="Times New Roman"/>
                <a:cs typeface="Times New Roman"/>
                <a:sym typeface="Times New Roman"/>
              </a:rPr>
              <a:t>Information:</a:t>
            </a:r>
            <a:endParaRPr sz="3020">
              <a:latin typeface="Times New Roman"/>
              <a:ea typeface="Times New Roman"/>
              <a:cs typeface="Times New Roman"/>
              <a:sym typeface="Times New Roman"/>
            </a:endParaRPr>
          </a:p>
        </p:txBody>
      </p:sp>
      <p:pic>
        <p:nvPicPr>
          <p:cNvPr id="118" name="Google Shape;118;p21"/>
          <p:cNvPicPr preferRelativeResize="0"/>
          <p:nvPr/>
        </p:nvPicPr>
        <p:blipFill>
          <a:blip r:embed="rId3">
            <a:alphaModFix/>
          </a:blip>
          <a:stretch>
            <a:fillRect/>
          </a:stretch>
        </p:blipFill>
        <p:spPr>
          <a:xfrm>
            <a:off x="152400" y="1463525"/>
            <a:ext cx="8839198" cy="1689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